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 id="2147483684" r:id="rId4"/>
  </p:sldMasterIdLst>
  <p:notesMasterIdLst>
    <p:notesMasterId r:id="rId32"/>
  </p:notesMasterIdLst>
  <p:handoutMasterIdLst>
    <p:handoutMasterId r:id="rId33"/>
  </p:handoutMasterIdLst>
  <p:sldIdLst>
    <p:sldId id="256" r:id="rId5"/>
    <p:sldId id="325" r:id="rId6"/>
    <p:sldId id="272" r:id="rId7"/>
    <p:sldId id="273" r:id="rId8"/>
    <p:sldId id="299" r:id="rId9"/>
    <p:sldId id="285" r:id="rId10"/>
    <p:sldId id="291" r:id="rId11"/>
    <p:sldId id="297" r:id="rId12"/>
    <p:sldId id="281" r:id="rId13"/>
    <p:sldId id="307" r:id="rId14"/>
    <p:sldId id="314" r:id="rId15"/>
    <p:sldId id="276" r:id="rId16"/>
    <p:sldId id="306" r:id="rId17"/>
    <p:sldId id="262" r:id="rId18"/>
    <p:sldId id="261" r:id="rId19"/>
    <p:sldId id="260" r:id="rId20"/>
    <p:sldId id="259" r:id="rId21"/>
    <p:sldId id="302" r:id="rId22"/>
    <p:sldId id="287" r:id="rId23"/>
    <p:sldId id="270" r:id="rId24"/>
    <p:sldId id="290" r:id="rId25"/>
    <p:sldId id="317" r:id="rId26"/>
    <p:sldId id="329" r:id="rId27"/>
    <p:sldId id="332" r:id="rId28"/>
    <p:sldId id="308" r:id="rId29"/>
    <p:sldId id="292" r:id="rId30"/>
    <p:sldId id="300"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CE5"/>
    <a:srgbClr val="FF8A00"/>
    <a:srgbClr val="0E0E0E"/>
    <a:srgbClr val="202020"/>
    <a:srgbClr val="0D0D0D"/>
    <a:srgbClr val="48B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549" autoAdjust="0"/>
    <p:restoredTop sz="94434" autoAdjust="0"/>
  </p:normalViewPr>
  <p:slideViewPr>
    <p:cSldViewPr>
      <p:cViewPr varScale="1">
        <p:scale>
          <a:sx n="61" d="100"/>
          <a:sy n="61" d="100"/>
        </p:scale>
        <p:origin x="45" y="756"/>
      </p:cViewPr>
      <p:guideLst>
        <p:guide pos="3839"/>
        <p:guide orient="horz" pos="2160"/>
      </p:guideLst>
    </p:cSldViewPr>
  </p:slideViewPr>
  <p:outlineViewPr>
    <p:cViewPr>
      <p:scale>
        <a:sx n="33" d="100"/>
        <a:sy n="33" d="100"/>
      </p:scale>
      <p:origin x="0" y="-24702"/>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77D14C5-CED9-4CFC-B338-DFB0C8090B9F}">
      <dgm:prSet phldrT="[Text]"/>
      <dgm:spPr/>
      <dgm:t>
        <a:bodyPr/>
        <a:lstStyle/>
        <a:p>
          <a:r>
            <a:rPr lang="en-US" dirty="0"/>
            <a:t>Juniors BB, Majors / Minors SB and BB</a:t>
          </a:r>
        </a:p>
      </dgm: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custT="1"/>
      <dgm:spPr/>
      <dgm:t>
        <a:bodyPr/>
        <a:lstStyle/>
        <a:p>
          <a:r>
            <a:rPr lang="en-US" sz="2400" dirty="0"/>
            <a:t>Preseason 3 Sessions (max 1 at Rijo)</a:t>
          </a:r>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C67E77D-62FA-499D-B5E6-E79A091C5267}">
      <dgm:prSet phldrT="[Text]"/>
      <dgm:spPr/>
      <dgm:t>
        <a:bodyPr/>
        <a:lstStyle/>
        <a:p>
          <a:r>
            <a:rPr lang="en-US" dirty="0"/>
            <a:t>89ers SB, AAA BB</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custT="1"/>
      <dgm:spPr/>
      <dgm:t>
        <a:bodyPr/>
        <a:lstStyle/>
        <a:p>
          <a:r>
            <a:rPr lang="en-US" sz="2400" dirty="0"/>
            <a:t>Preseason 2 Sessions (max 1 at Rijo)</a:t>
          </a:r>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CC6B7442-0B72-4EF2-9F13-1325B51AFF9F}">
      <dgm:prSet phldrT="[Text]"/>
      <dgm:spPr/>
      <dgm:t>
        <a:bodyPr/>
        <a:lstStyle/>
        <a:p>
          <a:r>
            <a:rPr lang="en-US" dirty="0"/>
            <a:t>Sluggers/Rookies / T-Ball/Farm Softball</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custT="1"/>
      <dgm:spPr/>
      <dgm:t>
        <a:bodyPr/>
        <a:lstStyle/>
        <a:p>
          <a:r>
            <a:rPr lang="en-US" sz="2400" dirty="0"/>
            <a:t>(2) Sessions available if requested (max 1 at Rijo)</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986CDF4B-1C1A-4A4E-8A52-4AEB1270CD7B}">
      <dgm:prSet phldrT="[Text]"/>
      <dgm:spPr/>
      <dgm:t>
        <a:bodyPr/>
        <a:lstStyle/>
        <a:p>
          <a:endParaRPr lang="en-US" sz="1600" dirty="0"/>
        </a:p>
      </dgm:t>
    </dgm:pt>
    <dgm:pt modelId="{185FF7F9-D99F-4CA5-B937-659B95E82551}" type="parTrans" cxnId="{8EB100DD-182E-4467-A674-47E9585A1276}">
      <dgm:prSet/>
      <dgm:spPr/>
      <dgm:t>
        <a:bodyPr/>
        <a:lstStyle/>
        <a:p>
          <a:endParaRPr lang="en-US"/>
        </a:p>
      </dgm:t>
    </dgm:pt>
    <dgm:pt modelId="{C059EBC5-2524-4B04-9360-12ABE3389029}" type="sibTrans" cxnId="{8EB100DD-182E-4467-A674-47E9585A1276}">
      <dgm:prSet/>
      <dgm:spPr/>
      <dgm:t>
        <a:bodyPr/>
        <a:lstStyle/>
        <a:p>
          <a:endParaRPr lang="en-US"/>
        </a:p>
      </dgm:t>
    </dgm:pt>
    <dgm:pt modelId="{07814E74-06B7-415F-BA10-DE38B4DC8381}">
      <dgm:prSet phldrT="[Text]" custT="1"/>
      <dgm:spPr/>
      <dgm:t>
        <a:bodyPr/>
        <a:lstStyle/>
        <a:p>
          <a:r>
            <a:rPr lang="en-US" sz="2400" dirty="0"/>
            <a:t>In-season allotment TBD</a:t>
          </a:r>
        </a:p>
      </dgm:t>
    </dgm:pt>
    <dgm:pt modelId="{47CC1ECC-A4B1-4663-BDA9-C31C0ED683F7}" type="parTrans" cxnId="{84AA9BB2-0A25-4374-9984-B8ECB0BD8ED1}">
      <dgm:prSet/>
      <dgm:spPr/>
      <dgm:t>
        <a:bodyPr/>
        <a:lstStyle/>
        <a:p>
          <a:endParaRPr lang="en-US"/>
        </a:p>
      </dgm:t>
    </dgm:pt>
    <dgm:pt modelId="{A2914A51-4629-4EA0-8F6D-F6E2B59184BA}" type="sibTrans" cxnId="{84AA9BB2-0A25-4374-9984-B8ECB0BD8ED1}">
      <dgm:prSet/>
      <dgm:spPr/>
      <dgm:t>
        <a:bodyPr/>
        <a:lstStyle/>
        <a:p>
          <a:endParaRPr lang="en-US"/>
        </a:p>
      </dgm:t>
    </dgm:pt>
    <dgm:pt modelId="{AA00024A-D4BB-4136-8DC7-E7D08C6343C1}">
      <dgm:prSet custT="1"/>
      <dgm:spPr/>
      <dgm:t>
        <a:bodyPr/>
        <a:lstStyle/>
        <a:p>
          <a:r>
            <a:rPr lang="en-US" sz="2400" dirty="0"/>
            <a:t>In-season allotment TBD</a:t>
          </a:r>
        </a:p>
      </dgm:t>
    </dgm:pt>
    <dgm:pt modelId="{153A04EF-BB31-41BB-B774-D20CA8B41E71}" type="parTrans" cxnId="{7F2FC623-0FA7-48CA-B55D-0D40C4C11EB1}">
      <dgm:prSet/>
      <dgm:spPr/>
      <dgm:t>
        <a:bodyPr/>
        <a:lstStyle/>
        <a:p>
          <a:endParaRPr lang="en-US"/>
        </a:p>
      </dgm:t>
    </dgm:pt>
    <dgm:pt modelId="{D50D9834-7954-4CCE-90FF-DA96953D679E}" type="sibTrans" cxnId="{7F2FC623-0FA7-48CA-B55D-0D40C4C11EB1}">
      <dgm:prSet/>
      <dgm:spPr/>
      <dgm:t>
        <a:bodyPr/>
        <a:lstStyle/>
        <a:p>
          <a:endParaRPr lang="en-US"/>
        </a:p>
      </dgm:t>
    </dgm:pt>
    <dgm:pt modelId="{170841CE-24EA-4CF1-BE96-4EC6193A1F33}">
      <dgm:prSet phldrT="[Text]"/>
      <dgm:spPr/>
      <dgm:t>
        <a:bodyPr/>
        <a:lstStyle/>
        <a:p>
          <a:endParaRPr lang="en-US" sz="2100" dirty="0"/>
        </a:p>
      </dgm:t>
    </dgm:pt>
    <dgm:pt modelId="{33354372-768D-4FF8-BDD8-4A700AB96CD7}" type="sibTrans" cxnId="{BD0E1BAA-6A61-4A6C-AE5E-5BB410B3D6E0}">
      <dgm:prSet/>
      <dgm:spPr/>
      <dgm:t>
        <a:bodyPr/>
        <a:lstStyle/>
        <a:p>
          <a:endParaRPr lang="en-US"/>
        </a:p>
      </dgm:t>
    </dgm:pt>
    <dgm:pt modelId="{5F49D958-FE85-437C-AE5F-5729C763E942}" type="parTrans" cxnId="{BD0E1BAA-6A61-4A6C-AE5E-5BB410B3D6E0}">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3">
        <dgm:presLayoutVars>
          <dgm:chMax val="0"/>
          <dgm:bulletEnabled val="1"/>
        </dgm:presLayoutVars>
      </dgm:prSet>
      <dgm:spPr/>
    </dgm:pt>
    <dgm:pt modelId="{CD5F6E02-AD43-4E7A-935B-DDF5D6C74800}" type="pres">
      <dgm:prSet presAssocID="{477D14C5-CED9-4CFC-B338-DFB0C8090B9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CF013802-4F1B-400C-B5E2-21EA106C7D96}" type="presOf" srcId="{D6510970-8F9C-4B45-A0F3-6ACB9AA76D40}" destId="{782956A5-ADC8-4959-B856-589B9D9B9635}" srcOrd="0" destOrd="0" presId="urn:microsoft.com/office/officeart/2005/8/layout/vList2"/>
    <dgm:cxn modelId="{C869C920-CAA8-4D19-A3A3-3F9C280E8320}" type="presOf" srcId="{986CDF4B-1C1A-4A4E-8A52-4AEB1270CD7B}" destId="{782956A5-ADC8-4959-B856-589B9D9B9635}" srcOrd="0" destOrd="2" presId="urn:microsoft.com/office/officeart/2005/8/layout/vList2"/>
    <dgm:cxn modelId="{7F2FC623-0FA7-48CA-B55D-0D40C4C11EB1}" srcId="{3C67E77D-62FA-499D-B5E6-E79A091C5267}" destId="{AA00024A-D4BB-4136-8DC7-E7D08C6343C1}" srcOrd="1" destOrd="0" parTransId="{153A04EF-BB31-41BB-B774-D20CA8B41E71}" sibTransId="{D50D9834-7954-4CCE-90FF-DA96953D679E}"/>
    <dgm:cxn modelId="{C6E7222A-5F84-456A-9806-D51868FAF8A9}" srcId="{3C67E77D-62FA-499D-B5E6-E79A091C5267}" destId="{D6510970-8F9C-4B45-A0F3-6ACB9AA76D40}" srcOrd="0" destOrd="0" parTransId="{7A9FC291-2B6A-4475-8B09-917F9F09E3AB}" sibTransId="{4B87F32C-3630-48F2-9114-4262C0BEEA9E}"/>
    <dgm:cxn modelId="{EFDC5631-030E-4FF5-8382-B5869DB625ED}" type="presOf" srcId="{90119837-5B71-4D44-BB01-DB0B084933C8}" destId="{ED5DCCC5-BCA8-4491-AA37-BAF153ECA184}" srcOrd="0" destOrd="0" presId="urn:microsoft.com/office/officeart/2005/8/layout/vList2"/>
    <dgm:cxn modelId="{935A0638-86DD-4F40-888C-22E3722947E0}" type="presOf" srcId="{477D14C5-CED9-4CFC-B338-DFB0C8090B9F}" destId="{A9DD881E-A532-414B-870C-8ADE2076F78C}" srcOrd="0" destOrd="0"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85C61942-4B74-40A2-A5F3-062365795186}" type="presOf" srcId="{07814E74-06B7-415F-BA10-DE38B4DC8381}" destId="{CD5F6E02-AD43-4E7A-935B-DDF5D6C74800}" srcOrd="0" destOrd="1"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FE3D4469-5E76-4304-B057-F63D1D042A68}" type="presOf" srcId="{3C67E77D-62FA-499D-B5E6-E79A091C5267}" destId="{81203336-F3DE-4B3A-BCF4-0F68C23AC2BB}"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477D14C5-CED9-4CFC-B338-DFB0C8090B9F}" destId="{C111C18A-FD96-4E63-821A-54D70D8DC65F}" srcOrd="0" destOrd="0" parTransId="{83BE74EF-FAB4-45A2-BBED-7CD5259AB210}" sibTransId="{B4F34DE2-2DAE-4F88-8C78-BD8892EBF4FF}"/>
    <dgm:cxn modelId="{98C7FA54-D310-4FA3-BE61-AFAB65A62541}" type="presOf" srcId="{170841CE-24EA-4CF1-BE96-4EC6193A1F33}" destId="{CD5F6E02-AD43-4E7A-935B-DDF5D6C74800}" srcOrd="0" destOrd="2" presId="urn:microsoft.com/office/officeart/2005/8/layout/vList2"/>
    <dgm:cxn modelId="{EBE51C7F-5B11-4C93-9B7F-B554E743F6A4}" type="presOf" srcId="{C111C18A-FD96-4E63-821A-54D70D8DC65F}" destId="{CD5F6E02-AD43-4E7A-935B-DDF5D6C74800}" srcOrd="0" destOrd="0" presId="urn:microsoft.com/office/officeart/2005/8/layout/vList2"/>
    <dgm:cxn modelId="{1F440D92-58D4-4580-8814-2419B68FFE50}" type="presOf" srcId="{FE0A3CAE-D039-42F2-AF12-1E6F6793A633}" destId="{08B7B17B-8600-44B0-B235-389E5D71D804}" srcOrd="0" destOrd="0" presId="urn:microsoft.com/office/officeart/2005/8/layout/vList2"/>
    <dgm:cxn modelId="{084C73A5-0E29-4815-947A-3F0CCFEC1A36}" type="presOf" srcId="{AA00024A-D4BB-4136-8DC7-E7D08C6343C1}" destId="{782956A5-ADC8-4959-B856-589B9D9B9635}" srcOrd="0" destOrd="1" presId="urn:microsoft.com/office/officeart/2005/8/layout/vList2"/>
    <dgm:cxn modelId="{BD0E1BAA-6A61-4A6C-AE5E-5BB410B3D6E0}" srcId="{477D14C5-CED9-4CFC-B338-DFB0C8090B9F}" destId="{170841CE-24EA-4CF1-BE96-4EC6193A1F33}" srcOrd="2" destOrd="0" parTransId="{5F49D958-FE85-437C-AE5F-5729C763E942}" sibTransId="{33354372-768D-4FF8-BDD8-4A700AB96CD7}"/>
    <dgm:cxn modelId="{B3125DAD-2480-42EC-8CCC-F64D0EEBA155}" type="presOf" srcId="{CC6B7442-0B72-4EF2-9F13-1325B51AFF9F}" destId="{D64CB5D5-837D-47FC-9E42-A26D800BC695}" srcOrd="0" destOrd="0" presId="urn:microsoft.com/office/officeart/2005/8/layout/vList2"/>
    <dgm:cxn modelId="{84AA9BB2-0A25-4374-9984-B8ECB0BD8ED1}" srcId="{477D14C5-CED9-4CFC-B338-DFB0C8090B9F}" destId="{07814E74-06B7-415F-BA10-DE38B4DC8381}" srcOrd="1" destOrd="0" parTransId="{47CC1ECC-A4B1-4663-BDA9-C31C0ED683F7}" sibTransId="{A2914A51-4629-4EA0-8F6D-F6E2B59184BA}"/>
    <dgm:cxn modelId="{8EB100DD-182E-4467-A674-47E9585A1276}" srcId="{3C67E77D-62FA-499D-B5E6-E79A091C5267}" destId="{986CDF4B-1C1A-4A4E-8A52-4AEB1270CD7B}" srcOrd="2" destOrd="0" parTransId="{185FF7F9-D99F-4CA5-B937-659B95E82551}" sibTransId="{C059EBC5-2524-4B04-9360-12ABE3389029}"/>
    <dgm:cxn modelId="{B4D00431-FA75-4AE8-98D6-757283E5BAB6}" type="presParOf" srcId="{ED5DCCC5-BCA8-4491-AA37-BAF153ECA184}" destId="{A9DD881E-A532-414B-870C-8ADE2076F78C}" srcOrd="0" destOrd="0" presId="urn:microsoft.com/office/officeart/2005/8/layout/vList2"/>
    <dgm:cxn modelId="{781FE2EF-6D75-4268-A705-41559297C464}" type="presParOf" srcId="{ED5DCCC5-BCA8-4491-AA37-BAF153ECA184}" destId="{CD5F6E02-AD43-4E7A-935B-DDF5D6C74800}" srcOrd="1" destOrd="0" presId="urn:microsoft.com/office/officeart/2005/8/layout/vList2"/>
    <dgm:cxn modelId="{D7DC2A8F-AD90-4BAE-AAFC-BEFD2B8BB233}" type="presParOf" srcId="{ED5DCCC5-BCA8-4491-AA37-BAF153ECA184}" destId="{81203336-F3DE-4B3A-BCF4-0F68C23AC2BB}" srcOrd="2" destOrd="0" presId="urn:microsoft.com/office/officeart/2005/8/layout/vList2"/>
    <dgm:cxn modelId="{145E842E-FB92-4293-AB11-26FBAB160D3C}" type="presParOf" srcId="{ED5DCCC5-BCA8-4491-AA37-BAF153ECA184}" destId="{782956A5-ADC8-4959-B856-589B9D9B9635}" srcOrd="3" destOrd="0" presId="urn:microsoft.com/office/officeart/2005/8/layout/vList2"/>
    <dgm:cxn modelId="{3A0B1923-5FE7-492F-A69F-CED8B7A636A2}" type="presParOf" srcId="{ED5DCCC5-BCA8-4491-AA37-BAF153ECA184}" destId="{D64CB5D5-837D-47FC-9E42-A26D800BC695}" srcOrd="4" destOrd="0" presId="urn:microsoft.com/office/officeart/2005/8/layout/vList2"/>
    <dgm:cxn modelId="{B0370E57-5AC9-45F7-A814-60C0FBD42983}"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16640"/>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Juniors BB, Majors / Minors SB and BB</a:t>
          </a:r>
        </a:p>
      </dsp:txBody>
      <dsp:txXfrm>
        <a:off x="26930" y="43570"/>
        <a:ext cx="5203940" cy="497795"/>
      </dsp:txXfrm>
    </dsp:sp>
    <dsp:sp modelId="{CD5F6E02-AD43-4E7A-935B-DDF5D6C74800}">
      <dsp:nvSpPr>
        <dsp:cNvPr id="0" name=""/>
        <dsp:cNvSpPr/>
      </dsp:nvSpPr>
      <dsp:spPr>
        <a:xfrm>
          <a:off x="0" y="568295"/>
          <a:ext cx="52578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Preseason 3 Sessions (max 1 at Rijo)</a:t>
          </a:r>
        </a:p>
        <a:p>
          <a:pPr marL="228600" lvl="1" indent="-228600" algn="l" defTabSz="1066800">
            <a:lnSpc>
              <a:spcPct val="90000"/>
            </a:lnSpc>
            <a:spcBef>
              <a:spcPct val="0"/>
            </a:spcBef>
            <a:spcAft>
              <a:spcPct val="20000"/>
            </a:spcAft>
            <a:buChar char="•"/>
          </a:pPr>
          <a:r>
            <a:rPr lang="en-US" sz="2400" kern="1200" dirty="0"/>
            <a:t>In-season allotment TBD</a:t>
          </a:r>
        </a:p>
        <a:p>
          <a:pPr marL="228600" lvl="1" indent="-228600" algn="l" defTabSz="933450">
            <a:lnSpc>
              <a:spcPct val="90000"/>
            </a:lnSpc>
            <a:spcBef>
              <a:spcPct val="0"/>
            </a:spcBef>
            <a:spcAft>
              <a:spcPct val="20000"/>
            </a:spcAft>
            <a:buChar char="•"/>
          </a:pPr>
          <a:endParaRPr lang="en-US" sz="2100" kern="1200" dirty="0"/>
        </a:p>
      </dsp:txBody>
      <dsp:txXfrm>
        <a:off x="0" y="568295"/>
        <a:ext cx="5257800" cy="1190250"/>
      </dsp:txXfrm>
    </dsp:sp>
    <dsp:sp modelId="{81203336-F3DE-4B3A-BCF4-0F68C23AC2BB}">
      <dsp:nvSpPr>
        <dsp:cNvPr id="0" name=""/>
        <dsp:cNvSpPr/>
      </dsp:nvSpPr>
      <dsp:spPr>
        <a:xfrm>
          <a:off x="0" y="1758545"/>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89ers SB, AAA BB</a:t>
          </a:r>
        </a:p>
      </dsp:txBody>
      <dsp:txXfrm>
        <a:off x="26930" y="1785475"/>
        <a:ext cx="5203940" cy="497795"/>
      </dsp:txXfrm>
    </dsp:sp>
    <dsp:sp modelId="{782956A5-ADC8-4959-B856-589B9D9B9635}">
      <dsp:nvSpPr>
        <dsp:cNvPr id="0" name=""/>
        <dsp:cNvSpPr/>
      </dsp:nvSpPr>
      <dsp:spPr>
        <a:xfrm>
          <a:off x="0" y="2310200"/>
          <a:ext cx="5257800" cy="111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Preseason 2 Sessions (max 1 at Rijo)</a:t>
          </a:r>
        </a:p>
        <a:p>
          <a:pPr marL="228600" lvl="1" indent="-228600" algn="l" defTabSz="1066800">
            <a:lnSpc>
              <a:spcPct val="90000"/>
            </a:lnSpc>
            <a:spcBef>
              <a:spcPct val="0"/>
            </a:spcBef>
            <a:spcAft>
              <a:spcPct val="20000"/>
            </a:spcAft>
            <a:buChar char="•"/>
          </a:pPr>
          <a:r>
            <a:rPr lang="en-US" sz="2400" kern="1200" dirty="0"/>
            <a:t>In-season allotment TBD</a:t>
          </a:r>
        </a:p>
        <a:p>
          <a:pPr marL="171450" lvl="1" indent="-171450" algn="l" defTabSz="711200">
            <a:lnSpc>
              <a:spcPct val="90000"/>
            </a:lnSpc>
            <a:spcBef>
              <a:spcPct val="0"/>
            </a:spcBef>
            <a:spcAft>
              <a:spcPct val="20000"/>
            </a:spcAft>
            <a:buChar char="•"/>
          </a:pPr>
          <a:endParaRPr lang="en-US" sz="1600" kern="1200" dirty="0"/>
        </a:p>
      </dsp:txBody>
      <dsp:txXfrm>
        <a:off x="0" y="2310200"/>
        <a:ext cx="5257800" cy="1118835"/>
      </dsp:txXfrm>
    </dsp:sp>
    <dsp:sp modelId="{D64CB5D5-837D-47FC-9E42-A26D800BC695}">
      <dsp:nvSpPr>
        <dsp:cNvPr id="0" name=""/>
        <dsp:cNvSpPr/>
      </dsp:nvSpPr>
      <dsp:spPr>
        <a:xfrm>
          <a:off x="0" y="3429035"/>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Sluggers/Rookies / T-Ball/Farm Softball</a:t>
          </a:r>
        </a:p>
      </dsp:txBody>
      <dsp:txXfrm>
        <a:off x="26930" y="3455965"/>
        <a:ext cx="5203940" cy="497795"/>
      </dsp:txXfrm>
    </dsp:sp>
    <dsp:sp modelId="{08B7B17B-8600-44B0-B235-389E5D71D804}">
      <dsp:nvSpPr>
        <dsp:cNvPr id="0" name=""/>
        <dsp:cNvSpPr/>
      </dsp:nvSpPr>
      <dsp:spPr>
        <a:xfrm>
          <a:off x="0" y="3980690"/>
          <a:ext cx="5257800" cy="73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(2) Sessions available if requested (max 1 at Rijo)</a:t>
          </a:r>
        </a:p>
      </dsp:txBody>
      <dsp:txXfrm>
        <a:off x="0" y="3980690"/>
        <a:ext cx="5257800" cy="7379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3/3/2019</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3/3/2019</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dirty="0"/>
          </a:p>
        </p:txBody>
      </p:sp>
    </p:spTree>
    <p:extLst>
      <p:ext uri="{BB962C8B-B14F-4D97-AF65-F5344CB8AC3E}">
        <p14:creationId xmlns:p14="http://schemas.microsoft.com/office/powerpoint/2010/main" val="1341173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dirty="0"/>
          </a:p>
        </p:txBody>
      </p:sp>
    </p:spTree>
    <p:extLst>
      <p:ext uri="{BB962C8B-B14F-4D97-AF65-F5344CB8AC3E}">
        <p14:creationId xmlns:p14="http://schemas.microsoft.com/office/powerpoint/2010/main" val="12198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11</a:t>
            </a:fld>
            <a:endParaRPr lang="en-US" dirty="0">
              <a:solidFill>
                <a:prstClr val="black"/>
              </a:solidFill>
              <a:latin typeface="Corbel"/>
            </a:endParaRPr>
          </a:p>
        </p:txBody>
      </p:sp>
    </p:spTree>
    <p:extLst>
      <p:ext uri="{BB962C8B-B14F-4D97-AF65-F5344CB8AC3E}">
        <p14:creationId xmlns:p14="http://schemas.microsoft.com/office/powerpoint/2010/main" val="48129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dirty="0"/>
          </a:p>
        </p:txBody>
      </p:sp>
    </p:spTree>
    <p:extLst>
      <p:ext uri="{BB962C8B-B14F-4D97-AF65-F5344CB8AC3E}">
        <p14:creationId xmlns:p14="http://schemas.microsoft.com/office/powerpoint/2010/main" val="308372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Paul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dirty="0"/>
          </a:p>
        </p:txBody>
      </p:sp>
    </p:spTree>
    <p:extLst>
      <p:ext uri="{BB962C8B-B14F-4D97-AF65-F5344CB8AC3E}">
        <p14:creationId xmlns:p14="http://schemas.microsoft.com/office/powerpoint/2010/main" val="239792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18</a:t>
            </a:fld>
            <a:endParaRPr lang="en-US" dirty="0"/>
          </a:p>
        </p:txBody>
      </p:sp>
    </p:spTree>
    <p:extLst>
      <p:ext uri="{BB962C8B-B14F-4D97-AF65-F5344CB8AC3E}">
        <p14:creationId xmlns:p14="http://schemas.microsoft.com/office/powerpoint/2010/main" val="313626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19</a:t>
            </a:fld>
            <a:endParaRPr lang="en-US" dirty="0"/>
          </a:p>
        </p:txBody>
      </p:sp>
    </p:spTree>
    <p:extLst>
      <p:ext uri="{BB962C8B-B14F-4D97-AF65-F5344CB8AC3E}">
        <p14:creationId xmlns:p14="http://schemas.microsoft.com/office/powerpoint/2010/main" val="1913996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dirty="0"/>
          </a:p>
        </p:txBody>
      </p:sp>
    </p:spTree>
    <p:extLst>
      <p:ext uri="{BB962C8B-B14F-4D97-AF65-F5344CB8AC3E}">
        <p14:creationId xmlns:p14="http://schemas.microsoft.com/office/powerpoint/2010/main" val="214508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dirty="0"/>
          </a:p>
        </p:txBody>
      </p:sp>
    </p:spTree>
    <p:extLst>
      <p:ext uri="{BB962C8B-B14F-4D97-AF65-F5344CB8AC3E}">
        <p14:creationId xmlns:p14="http://schemas.microsoft.com/office/powerpoint/2010/main" val="306469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Lori</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22</a:t>
            </a:fld>
            <a:endParaRPr lang="en-US" dirty="0">
              <a:solidFill>
                <a:prstClr val="black"/>
              </a:solidFill>
              <a:latin typeface="Corbel"/>
            </a:endParaRPr>
          </a:p>
        </p:txBody>
      </p:sp>
    </p:spTree>
    <p:extLst>
      <p:ext uri="{BB962C8B-B14F-4D97-AF65-F5344CB8AC3E}">
        <p14:creationId xmlns:p14="http://schemas.microsoft.com/office/powerpoint/2010/main" val="4123248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Alex or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23</a:t>
            </a:fld>
            <a:endParaRPr lang="en-US" dirty="0">
              <a:solidFill>
                <a:prstClr val="black"/>
              </a:solidFill>
              <a:latin typeface="Corbel"/>
            </a:endParaRPr>
          </a:p>
        </p:txBody>
      </p:sp>
    </p:spTree>
    <p:extLst>
      <p:ext uri="{BB962C8B-B14F-4D97-AF65-F5344CB8AC3E}">
        <p14:creationId xmlns:p14="http://schemas.microsoft.com/office/powerpoint/2010/main" val="306728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dirty="0"/>
          </a:p>
        </p:txBody>
      </p:sp>
    </p:spTree>
    <p:extLst>
      <p:ext uri="{BB962C8B-B14F-4D97-AF65-F5344CB8AC3E}">
        <p14:creationId xmlns:p14="http://schemas.microsoft.com/office/powerpoint/2010/main" val="99684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Alex or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24</a:t>
            </a:fld>
            <a:endParaRPr lang="en-US" dirty="0">
              <a:solidFill>
                <a:prstClr val="black"/>
              </a:solidFill>
              <a:latin typeface="Corbel"/>
            </a:endParaRPr>
          </a:p>
        </p:txBody>
      </p:sp>
    </p:spTree>
    <p:extLst>
      <p:ext uri="{BB962C8B-B14F-4D97-AF65-F5344CB8AC3E}">
        <p14:creationId xmlns:p14="http://schemas.microsoft.com/office/powerpoint/2010/main" val="2137549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a:t>
            </a:r>
            <a:r>
              <a:rPr lang="en-US" baseline="0" dirty="0"/>
              <a:t> with Mike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213309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26</a:t>
            </a:fld>
            <a:endParaRPr lang="en-US" dirty="0"/>
          </a:p>
        </p:txBody>
      </p:sp>
    </p:spTree>
    <p:extLst>
      <p:ext uri="{BB962C8B-B14F-4D97-AF65-F5344CB8AC3E}">
        <p14:creationId xmlns:p14="http://schemas.microsoft.com/office/powerpoint/2010/main" val="3198699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27</a:t>
            </a:fld>
            <a:endParaRPr lang="en-US" dirty="0"/>
          </a:p>
        </p:txBody>
      </p:sp>
    </p:spTree>
    <p:extLst>
      <p:ext uri="{BB962C8B-B14F-4D97-AF65-F5344CB8AC3E}">
        <p14:creationId xmlns:p14="http://schemas.microsoft.com/office/powerpoint/2010/main" val="163117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dirty="0"/>
          </a:p>
        </p:txBody>
      </p:sp>
    </p:spTree>
    <p:extLst>
      <p:ext uri="{BB962C8B-B14F-4D97-AF65-F5344CB8AC3E}">
        <p14:creationId xmlns:p14="http://schemas.microsoft.com/office/powerpoint/2010/main" val="294012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dirty="0"/>
          </a:p>
        </p:txBody>
      </p:sp>
    </p:spTree>
    <p:extLst>
      <p:ext uri="{BB962C8B-B14F-4D97-AF65-F5344CB8AC3E}">
        <p14:creationId xmlns:p14="http://schemas.microsoft.com/office/powerpoint/2010/main" val="420492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Corey</a:t>
            </a:r>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dirty="0"/>
          </a:p>
        </p:txBody>
      </p:sp>
    </p:spTree>
    <p:extLst>
      <p:ext uri="{BB962C8B-B14F-4D97-AF65-F5344CB8AC3E}">
        <p14:creationId xmlns:p14="http://schemas.microsoft.com/office/powerpoint/2010/main" val="75662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dirty="0"/>
          </a:p>
        </p:txBody>
      </p:sp>
    </p:spTree>
    <p:extLst>
      <p:ext uri="{BB962C8B-B14F-4D97-AF65-F5344CB8AC3E}">
        <p14:creationId xmlns:p14="http://schemas.microsoft.com/office/powerpoint/2010/main" val="355621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dirty="0"/>
          </a:p>
        </p:txBody>
      </p:sp>
    </p:spTree>
    <p:extLst>
      <p:ext uri="{BB962C8B-B14F-4D97-AF65-F5344CB8AC3E}">
        <p14:creationId xmlns:p14="http://schemas.microsoft.com/office/powerpoint/2010/main" val="305498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dirty="0"/>
          </a:p>
        </p:txBody>
      </p:sp>
    </p:spTree>
    <p:extLst>
      <p:ext uri="{BB962C8B-B14F-4D97-AF65-F5344CB8AC3E}">
        <p14:creationId xmlns:p14="http://schemas.microsoft.com/office/powerpoint/2010/main" val="392865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dirty="0"/>
          </a:p>
        </p:txBody>
      </p:sp>
    </p:spTree>
    <p:extLst>
      <p:ext uri="{BB962C8B-B14F-4D97-AF65-F5344CB8AC3E}">
        <p14:creationId xmlns:p14="http://schemas.microsoft.com/office/powerpoint/2010/main" val="71885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24656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372160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393131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8607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410974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409967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008217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302012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487462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598419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859649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398"/>
            </a:lvl1pPr>
          </a:lstStyle>
          <a:p>
            <a:r>
              <a:rPr lang="en-US"/>
              <a:t>Click to edit Master title style</a:t>
            </a:r>
            <a:endParaRPr/>
          </a:p>
        </p:txBody>
      </p:sp>
      <p:sp>
        <p:nvSpPr>
          <p:cNvPr id="3" name="Subtitle 2"/>
          <p:cNvSpPr>
            <a:spLocks noGrp="1"/>
          </p:cNvSpPr>
          <p:nvPr>
            <p:ph type="subTitle" idx="1"/>
          </p:nvPr>
        </p:nvSpPr>
        <p:spPr>
          <a:xfrm>
            <a:off x="1522414" y="5105400"/>
            <a:ext cx="9143999" cy="1066800"/>
          </a:xfrm>
        </p:spPr>
        <p:txBody>
          <a:bodyPr/>
          <a:lstStyle>
            <a:lvl1pPr marL="0" indent="0" algn="l">
              <a:spcBef>
                <a:spcPts val="0"/>
              </a:spcBef>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Tree>
    <p:extLst>
      <p:ext uri="{BB962C8B-B14F-4D97-AF65-F5344CB8AC3E}">
        <p14:creationId xmlns:p14="http://schemas.microsoft.com/office/powerpoint/2010/main" val="111279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475">
              <a:defRPr/>
            </a:lvl2pPr>
            <a:lvl3pPr marL="777007">
              <a:defRPr/>
            </a:lvl3pPr>
            <a:lvl4pPr marL="1005538">
              <a:defRPr/>
            </a:lvl4pPr>
            <a:lvl5pPr marL="1234070">
              <a:defRPr/>
            </a:lvl5pPr>
            <a:lvl6pPr marL="1462601">
              <a:defRPr baseline="0"/>
            </a:lvl6pPr>
            <a:lvl7pPr marL="1691133">
              <a:defRPr baseline="0"/>
            </a:lvl7pPr>
            <a:lvl8pPr marL="1919664">
              <a:defRPr baseline="0"/>
            </a:lvl8pPr>
            <a:lvl9pPr marL="2148195">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4139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399" b="0" cap="none" baseline="0"/>
            </a:lvl1pPr>
          </a:lstStyle>
          <a:p>
            <a:r>
              <a:rPr lang="en-US"/>
              <a:t>Click to edit Master title style</a:t>
            </a:r>
            <a:endParaRPr/>
          </a:p>
        </p:txBody>
      </p:sp>
      <p:sp>
        <p:nvSpPr>
          <p:cNvPr id="3" name="Text Placeholder 2"/>
          <p:cNvSpPr>
            <a:spLocks noGrp="1"/>
          </p:cNvSpPr>
          <p:nvPr>
            <p:ph type="body" idx="1"/>
          </p:nvPr>
        </p:nvSpPr>
        <p:spPr>
          <a:xfrm>
            <a:off x="1522414" y="5102527"/>
            <a:ext cx="9143999" cy="1069675"/>
          </a:xfrm>
        </p:spPr>
        <p:txBody>
          <a:bodyPr anchor="t">
            <a:normAutofit/>
          </a:bodyPr>
          <a:lstStyle>
            <a:lvl1pPr marL="0" indent="0">
              <a:spcBef>
                <a:spcPts val="0"/>
              </a:spcBef>
              <a:buNone/>
              <a:defRPr sz="23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2735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399"/>
            </a:lvl1pPr>
            <a:lvl2pPr>
              <a:defRPr sz="1999"/>
            </a:lvl2pPr>
            <a:lvl3pPr>
              <a:defRPr sz="1799"/>
            </a:lvl3pPr>
            <a:lvl4pPr>
              <a:defRPr sz="1600"/>
            </a:lvl4pPr>
            <a:lvl5pPr>
              <a:defRPr sz="1600"/>
            </a:lvl5pPr>
            <a:lvl6pPr marL="1956229">
              <a:defRPr sz="1600"/>
            </a:lvl6pPr>
            <a:lvl7pPr marL="1956229">
              <a:defRPr sz="1600" baseline="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399"/>
            </a:lvl1pPr>
            <a:lvl2pPr>
              <a:defRPr sz="1999"/>
            </a:lvl2pPr>
            <a:lvl3pPr>
              <a:defRPr sz="1799"/>
            </a:lvl3pPr>
            <a:lvl4pPr>
              <a:defRPr sz="1600"/>
            </a:lvl4pPr>
            <a:lvl5pPr>
              <a:defRPr sz="1600"/>
            </a:lvl5pPr>
            <a:lvl6pPr marL="1956229">
              <a:defRPr sz="1600"/>
            </a:lvl6pPr>
            <a:lvl7pPr marL="1956229">
              <a:defRPr sz="160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4486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401"/>
            <a:ext cx="4416552" cy="3352801"/>
          </a:xfrm>
        </p:spPr>
        <p:txBody>
          <a:bodyPr/>
          <a:lstStyle>
            <a:lvl1pPr>
              <a:defRPr sz="2399"/>
            </a:lvl1pPr>
            <a:lvl2pPr>
              <a:defRPr sz="1999"/>
            </a:lvl2pPr>
            <a:lvl3pPr>
              <a:defRPr sz="1799"/>
            </a:lvl3pPr>
            <a:lvl4pPr>
              <a:defRPr sz="1600"/>
            </a:lvl4pPr>
            <a:lvl5pPr>
              <a:defRPr sz="1600"/>
            </a:lvl5pPr>
            <a:lvl6pPr marL="1956229">
              <a:defRPr sz="1600"/>
            </a:lvl6pPr>
            <a:lvl7pPr marL="1956229">
              <a:defRPr sz="1600" baseline="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401"/>
            <a:ext cx="4416552" cy="3352801"/>
          </a:xfrm>
        </p:spPr>
        <p:txBody>
          <a:bodyPr/>
          <a:lstStyle>
            <a:lvl1pPr>
              <a:defRPr sz="2399"/>
            </a:lvl1pPr>
            <a:lvl2pPr>
              <a:defRPr sz="1999"/>
            </a:lvl2pPr>
            <a:lvl3pPr>
              <a:defRPr sz="1799"/>
            </a:lvl3pPr>
            <a:lvl4pPr>
              <a:defRPr sz="1600"/>
            </a:lvl4pPr>
            <a:lvl5pPr marL="1956229">
              <a:defRPr sz="1600"/>
            </a:lvl5pPr>
            <a:lvl6pPr marL="1956229">
              <a:defRPr sz="1600"/>
            </a:lvl6pPr>
            <a:lvl7pPr marL="1956229">
              <a:defRPr sz="1600"/>
            </a:lvl7pPr>
            <a:lvl8pPr marL="1956229">
              <a:defRPr sz="1600"/>
            </a:lvl8pPr>
            <a:lvl9pPr marL="1956229">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8" name="Footer Placeholder 7"/>
          <p:cNvSpPr>
            <a:spLocks noGrp="1"/>
          </p:cNvSpPr>
          <p:nvPr>
            <p:ph type="ftr" sz="quarter" idx="11"/>
          </p:nvPr>
        </p:nvSpPr>
        <p:spPr/>
        <p:txBody>
          <a:bodyPr/>
          <a:lstStyle/>
          <a:p>
            <a:endParaRPr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63222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4" name="Footer Placeholder 3"/>
          <p:cNvSpPr>
            <a:spLocks noGrp="1"/>
          </p:cNvSpPr>
          <p:nvPr>
            <p:ph type="ftr" sz="quarter" idx="11"/>
          </p:nvPr>
        </p:nvSpPr>
        <p:spPr/>
        <p:txBody>
          <a:bodyPr/>
          <a:lstStyle/>
          <a:p>
            <a:endParaRPr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4975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3" name="Footer Placeholder 2"/>
          <p:cNvSpPr>
            <a:spLocks noGrp="1"/>
          </p:cNvSpPr>
          <p:nvPr>
            <p:ph type="ftr" sz="quarter" idx="11"/>
          </p:nvPr>
        </p:nvSpPr>
        <p:spPr/>
        <p:txBody>
          <a:bodyPr/>
          <a:lstStyle/>
          <a:p>
            <a:endParaRPr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43857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40" y="1630823"/>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199" b="0"/>
            </a:lvl1pPr>
          </a:lstStyle>
          <a:p>
            <a:r>
              <a:rPr lang="en-US"/>
              <a:t>Click to edit Master title style</a:t>
            </a:r>
            <a:endParaRPr/>
          </a:p>
        </p:txBody>
      </p:sp>
      <p:sp>
        <p:nvSpPr>
          <p:cNvPr id="3" name="Content Placeholder 2"/>
          <p:cNvSpPr>
            <a:spLocks noGrp="1"/>
          </p:cNvSpPr>
          <p:nvPr>
            <p:ph idx="1"/>
          </p:nvPr>
        </p:nvSpPr>
        <p:spPr>
          <a:xfrm>
            <a:off x="4710023" y="1905000"/>
            <a:ext cx="5669280" cy="4038600"/>
          </a:xfrm>
        </p:spPr>
        <p:txBody>
          <a:bodyPr>
            <a:normAutofit/>
          </a:bodyPr>
          <a:lstStyle>
            <a:lvl1pPr>
              <a:defRPr sz="2399"/>
            </a:lvl1pPr>
            <a:lvl2pPr>
              <a:defRPr sz="1999"/>
            </a:lvl2pPr>
            <a:lvl3pPr>
              <a:defRPr sz="1799"/>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27756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1" y="1630823"/>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199" b="0"/>
            </a:lvl1pPr>
          </a:lstStyle>
          <a:p>
            <a:r>
              <a:rPr lang="en-US"/>
              <a:t>Click to edit Master title style</a:t>
            </a:r>
            <a:endParaRPr/>
          </a:p>
        </p:txBody>
      </p:sp>
      <p:sp>
        <p:nvSpPr>
          <p:cNvPr id="3" name="Picture Placeholder 2"/>
          <p:cNvSpPr>
            <a:spLocks noGrp="1"/>
          </p:cNvSpPr>
          <p:nvPr>
            <p:ph type="pic" idx="1"/>
          </p:nvPr>
        </p:nvSpPr>
        <p:spPr>
          <a:xfrm>
            <a:off x="1745839" y="1884311"/>
            <a:ext cx="5669280" cy="4041648"/>
          </a:xfrm>
          <a:solidFill>
            <a:schemeClr val="bg1"/>
          </a:solidFill>
        </p:spPr>
        <p:txBody>
          <a:bodyPr tIns="914400">
            <a:normAutofit/>
          </a:bodyPr>
          <a:lstStyle>
            <a:lvl1pPr marL="0" indent="0" algn="ctr">
              <a:buNone/>
              <a:defRPr sz="23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1195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229">
              <a:defRPr/>
            </a:lvl6pPr>
            <a:lvl7pPr marL="1956229">
              <a:defRPr/>
            </a:lvl7pPr>
            <a:lvl8pPr marL="1956229">
              <a:defRPr/>
            </a:lvl8pPr>
            <a:lvl9pPr marL="1956229">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17277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9"/>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Vertical Title 1"/>
          <p:cNvSpPr>
            <a:spLocks noGrp="1"/>
          </p:cNvSpPr>
          <p:nvPr>
            <p:ph type="title" orient="vert"/>
          </p:nvPr>
        </p:nvSpPr>
        <p:spPr>
          <a:xfrm>
            <a:off x="10361612" y="274641"/>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3" y="277815"/>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7439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3/3/2019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3/3/2019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3/3/2019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3/3/2019</a:t>
            </a:fld>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C3A7F-BA08-4AEE-B883-560770652EF3}" type="datetimeFigureOut">
              <a:rPr lang="en-US" smtClean="0"/>
              <a:t>3/3/2019</a:t>
            </a:fld>
            <a:endParaRPr lang="en-US" dirty="0"/>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CDAE8-CCA8-414E-8492-96C77ED7D1BD}" type="slidenum">
              <a:rPr lang="en-US" smtClean="0"/>
              <a:t>‹#›</a:t>
            </a:fld>
            <a:endParaRPr lang="en-US" dirty="0"/>
          </a:p>
        </p:txBody>
      </p:sp>
    </p:spTree>
    <p:extLst>
      <p:ext uri="{BB962C8B-B14F-4D97-AF65-F5344CB8AC3E}">
        <p14:creationId xmlns:p14="http://schemas.microsoft.com/office/powerpoint/2010/main" val="3208285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3"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solidFill>
                <a:prstClr val="white">
                  <a:tint val="75000"/>
                </a:prstClr>
              </a:solidFill>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38720141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kern="1200">
          <a:solidFill>
            <a:schemeClr val="tx1"/>
          </a:solidFill>
          <a:latin typeface="+mj-lt"/>
          <a:ea typeface="+mj-ea"/>
          <a:cs typeface="+mj-cs"/>
        </a:defRPr>
      </a:lvl1pPr>
    </p:titleStyle>
    <p:bodyStyle>
      <a:lvl1pPr marL="274238" indent="-274238" algn="l" defTabSz="914126" rtl="0" eaLnBrk="1" latinLnBrk="0" hangingPunct="1">
        <a:lnSpc>
          <a:spcPct val="90000"/>
        </a:lnSpc>
        <a:spcBef>
          <a:spcPts val="1799"/>
        </a:spcBef>
        <a:buSzPct val="100000"/>
        <a:buFont typeface="Arial" pitchFamily="34" charset="0"/>
        <a:buChar char="▪"/>
        <a:defRPr sz="2399" kern="1200">
          <a:solidFill>
            <a:schemeClr val="tx1"/>
          </a:solidFill>
          <a:latin typeface="+mn-lt"/>
          <a:ea typeface="+mn-ea"/>
          <a:cs typeface="+mn-cs"/>
        </a:defRPr>
      </a:lvl1pPr>
      <a:lvl2pPr marL="575899" indent="-274238" algn="l" defTabSz="914126" rtl="0" eaLnBrk="1" latinLnBrk="0" hangingPunct="1">
        <a:lnSpc>
          <a:spcPct val="90000"/>
        </a:lnSpc>
        <a:spcBef>
          <a:spcPts val="600"/>
        </a:spcBef>
        <a:buSzPct val="100000"/>
        <a:buFont typeface="Consolas" pitchFamily="49" charset="0"/>
        <a:buChar char="–"/>
        <a:defRPr sz="1999" kern="1200">
          <a:solidFill>
            <a:schemeClr val="tx1"/>
          </a:solidFill>
          <a:latin typeface="+mn-lt"/>
          <a:ea typeface="+mn-ea"/>
          <a:cs typeface="+mn-cs"/>
        </a:defRPr>
      </a:lvl2pPr>
      <a:lvl3pPr marL="804431" indent="-228531" algn="l" defTabSz="914126" rtl="0" eaLnBrk="1" latinLnBrk="0" hangingPunct="1">
        <a:lnSpc>
          <a:spcPct val="90000"/>
        </a:lnSpc>
        <a:spcBef>
          <a:spcPts val="600"/>
        </a:spcBef>
        <a:buSzPct val="100000"/>
        <a:buFont typeface="Arial" pitchFamily="34" charset="0"/>
        <a:buChar char="▪"/>
        <a:defRPr sz="1799" kern="1200">
          <a:solidFill>
            <a:schemeClr val="tx1"/>
          </a:solidFill>
          <a:latin typeface="+mn-lt"/>
          <a:ea typeface="+mn-ea"/>
          <a:cs typeface="+mn-cs"/>
        </a:defRPr>
      </a:lvl3pPr>
      <a:lvl4pPr marL="1032962"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493"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025"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8556"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088"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5619"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bsbproduction.s3.amazonaws.com/portals/25241/docs/umpire%20information/2019%20nlll%20supplelmental%20rule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hyperlink" Target="mailto:markio506@gmail.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hyperlink" Target="mailto:scheduler@northlakell.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hyperlink" Target="mailto:sdhogge1@gmail.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andrew@jwilburfood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hyperlink" Target="mailto:baseballvp@northlakell.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4.jpg"/><Relationship Id="rId4" Type="http://schemas.openxmlformats.org/officeDocument/2006/relationships/hyperlink" Target="http://northlake-little-league-store.myshopify.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Concessions@northlakell.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hyperlink" Target="mailto:hardgoods@northlakell.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tshq.bluesombrero.com/Default.aspx?tabid=1874590" TargetMode="External"/><Relationship Id="rId4" Type="http://schemas.openxmlformats.org/officeDocument/2006/relationships/hyperlink" Target="https://tshq.bluesombrero.com/Default.aspx?tabid=192482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mailto:nsc9@frontier.com" TargetMode="External"/><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14.png"/><Relationship Id="rId3" Type="http://schemas.openxmlformats.org/officeDocument/2006/relationships/hyperlink" Target="http://www.northlakell.org/" TargetMode="External"/><Relationship Id="rId7" Type="http://schemas.openxmlformats.org/officeDocument/2006/relationships/hyperlink" Target="http://www.bigalbaseball.com/" TargetMode="External"/><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amechanger.io/" TargetMode="External"/><Relationship Id="rId11" Type="http://schemas.openxmlformats.org/officeDocument/2006/relationships/image" Target="../media/image12.png"/><Relationship Id="rId5" Type="http://schemas.openxmlformats.org/officeDocument/2006/relationships/hyperlink" Target="http://www.littleleagueconnect.org/" TargetMode="External"/><Relationship Id="rId10" Type="http://schemas.openxmlformats.org/officeDocument/2006/relationships/image" Target="../media/image11.png"/><Relationship Id="rId4" Type="http://schemas.openxmlformats.org/officeDocument/2006/relationships/hyperlink" Target="http://www.littleleaguecoach.org/" TargetMode="External"/><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Coaches Meetings</a:t>
            </a:r>
          </a:p>
        </p:txBody>
      </p:sp>
      <p:sp>
        <p:nvSpPr>
          <p:cNvPr id="3" name="Subtitle 2"/>
          <p:cNvSpPr>
            <a:spLocks noGrp="1"/>
          </p:cNvSpPr>
          <p:nvPr>
            <p:ph type="subTitle" idx="1"/>
          </p:nvPr>
        </p:nvSpPr>
        <p:spPr/>
        <p:txBody>
          <a:bodyPr>
            <a:normAutofit/>
          </a:bodyPr>
          <a:lstStyle/>
          <a:p>
            <a:r>
              <a:rPr lang="en-US" sz="3000" dirty="0"/>
              <a:t>Rookie Baseball</a:t>
            </a:r>
          </a:p>
          <a:p>
            <a:r>
              <a:rPr lang="en-US" i="1" dirty="0"/>
              <a:t>Saturday March 2, 2019</a:t>
            </a:r>
          </a:p>
        </p:txBody>
      </p:sp>
      <p:pic>
        <p:nvPicPr>
          <p:cNvPr id="1027" name="il_fi" descr="Logo-Courage-Character-Loyal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8812" y="5611305"/>
            <a:ext cx="1028738" cy="103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1293812" y="2078973"/>
            <a:ext cx="2057400" cy="1323523"/>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Coaches Corner: Planning Tools</a:t>
            </a:r>
          </a:p>
        </p:txBody>
      </p:sp>
      <p:sp>
        <p:nvSpPr>
          <p:cNvPr id="3" name="Content Placeholder 2"/>
          <p:cNvSpPr>
            <a:spLocks noGrp="1"/>
          </p:cNvSpPr>
          <p:nvPr>
            <p:ph idx="1"/>
          </p:nvPr>
        </p:nvSpPr>
        <p:spPr>
          <a:xfrm>
            <a:off x="1522414" y="1676400"/>
            <a:ext cx="3626306" cy="394814"/>
          </a:xfrm>
        </p:spPr>
        <p:txBody>
          <a:bodyPr>
            <a:normAutofit fontScale="92500"/>
          </a:bodyPr>
          <a:lstStyle/>
          <a:p>
            <a:r>
              <a:rPr lang="en-US" dirty="0"/>
              <a:t>Sample Lineup Templates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pSp>
        <p:nvGrpSpPr>
          <p:cNvPr id="7" name="frame"/>
          <p:cNvGrpSpPr/>
          <p:nvPr/>
        </p:nvGrpSpPr>
        <p:grpSpPr bwMode="invGray">
          <a:xfrm flipH="1">
            <a:off x="1817554" y="2086947"/>
            <a:ext cx="7553458" cy="4618653"/>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0" name="Group 159"/>
              <p:cNvGrpSpPr/>
              <p:nvPr/>
            </p:nvGrpSpPr>
            <p:grpSpPr bwMode="invGray">
              <a:xfrm flipH="1">
                <a:off x="3310555" y="737968"/>
                <a:ext cx="5294376" cy="54864"/>
                <a:chOff x="1522413" y="1514475"/>
                <a:chExt cx="10569575" cy="64008"/>
              </a:xfrm>
              <a:solidFill>
                <a:schemeClr val="accent1"/>
              </a:solidFill>
            </p:grpSpPr>
            <p:sp>
              <p:nvSpPr>
                <p:cNvPr id="236" name="Freeform 23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1" name="Group 160"/>
              <p:cNvGrpSpPr/>
              <p:nvPr/>
            </p:nvGrpSpPr>
            <p:grpSpPr bwMode="invGray">
              <a:xfrm rot="16200000" flipH="1">
                <a:off x="6492229" y="2755658"/>
                <a:ext cx="4114800" cy="36576"/>
                <a:chOff x="1522413" y="1514475"/>
                <a:chExt cx="10569575" cy="64008"/>
              </a:xfrm>
              <a:solidFill>
                <a:schemeClr val="accent1"/>
              </a:solidFill>
            </p:grpSpPr>
            <p:sp>
              <p:nvSpPr>
                <p:cNvPr id="162" name="Freeform 16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0" name="Group 9"/>
              <p:cNvGrpSpPr/>
              <p:nvPr/>
            </p:nvGrpSpPr>
            <p:grpSpPr bwMode="invGray">
              <a:xfrm flipH="1">
                <a:off x="3310555" y="737968"/>
                <a:ext cx="5294376" cy="54864"/>
                <a:chOff x="1522413" y="1514475"/>
                <a:chExt cx="10569575" cy="64008"/>
              </a:xfrm>
              <a:solidFill>
                <a:schemeClr val="accent1"/>
              </a:solidFill>
            </p:grpSpPr>
            <p:sp>
              <p:nvSpPr>
                <p:cNvPr id="86" name="Freeform 8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1" name="Group 10"/>
              <p:cNvGrpSpPr/>
              <p:nvPr/>
            </p:nvGrpSpPr>
            <p:grpSpPr bwMode="invGray">
              <a:xfrm rot="16200000" flipH="1">
                <a:off x="6492229" y="2755658"/>
                <a:ext cx="4114800" cy="36576"/>
                <a:chOff x="1522413" y="1514475"/>
                <a:chExt cx="10569575" cy="64008"/>
              </a:xfrm>
              <a:solidFill>
                <a:schemeClr val="accent1"/>
              </a:solidFill>
            </p:grpSpPr>
            <p:sp>
              <p:nvSpPr>
                <p:cNvPr id="12" name="Freeform 1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0" name="Picture 309"/>
          <p:cNvPicPr>
            <a:picLocks noChangeAspect="1"/>
          </p:cNvPicPr>
          <p:nvPr/>
        </p:nvPicPr>
        <p:blipFill>
          <a:blip r:embed="rId4"/>
          <a:stretch>
            <a:fillRect/>
          </a:stretch>
        </p:blipFill>
        <p:spPr>
          <a:xfrm>
            <a:off x="2032708" y="2186837"/>
            <a:ext cx="3391322" cy="4317585"/>
          </a:xfrm>
          <a:prstGeom prst="rect">
            <a:avLst/>
          </a:prstGeom>
        </p:spPr>
      </p:pic>
      <p:sp>
        <p:nvSpPr>
          <p:cNvPr id="311" name="Content Placeholder 2"/>
          <p:cNvSpPr txBox="1">
            <a:spLocks/>
          </p:cNvSpPr>
          <p:nvPr/>
        </p:nvSpPr>
        <p:spPr>
          <a:xfrm>
            <a:off x="6046135" y="1675458"/>
            <a:ext cx="3626306" cy="394814"/>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a:t>Practice Plan Guide</a:t>
            </a:r>
          </a:p>
        </p:txBody>
      </p:sp>
      <p:pic>
        <p:nvPicPr>
          <p:cNvPr id="312" name="Picture 311"/>
          <p:cNvPicPr>
            <a:picLocks noChangeAspect="1"/>
          </p:cNvPicPr>
          <p:nvPr/>
        </p:nvPicPr>
        <p:blipFill>
          <a:blip r:embed="rId5"/>
          <a:stretch>
            <a:fillRect/>
          </a:stretch>
        </p:blipFill>
        <p:spPr>
          <a:xfrm>
            <a:off x="6387757" y="2200113"/>
            <a:ext cx="4278655" cy="4278655"/>
          </a:xfrm>
          <a:prstGeom prst="rect">
            <a:avLst/>
          </a:prstGeom>
        </p:spPr>
      </p:pic>
    </p:spTree>
    <p:extLst>
      <p:ext uri="{BB962C8B-B14F-4D97-AF65-F5344CB8AC3E}">
        <p14:creationId xmlns:p14="http://schemas.microsoft.com/office/powerpoint/2010/main" val="29286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Play - Rookie</a:t>
            </a:r>
          </a:p>
        </p:txBody>
      </p:sp>
      <p:sp>
        <p:nvSpPr>
          <p:cNvPr id="3" name="Content Placeholder 2"/>
          <p:cNvSpPr>
            <a:spLocks noGrp="1"/>
          </p:cNvSpPr>
          <p:nvPr>
            <p:ph idx="1"/>
          </p:nvPr>
        </p:nvSpPr>
        <p:spPr>
          <a:xfrm>
            <a:off x="1523606" y="1599712"/>
            <a:ext cx="10663635" cy="5019046"/>
          </a:xfrm>
        </p:spPr>
        <p:txBody>
          <a:bodyPr>
            <a:normAutofit fontScale="25000" lnSpcReduction="20000"/>
          </a:bodyPr>
          <a:lstStyle/>
          <a:p>
            <a:pPr marL="0" indent="0">
              <a:buNone/>
            </a:pPr>
            <a:r>
              <a:rPr lang="en-US" sz="9597" dirty="0">
                <a:solidFill>
                  <a:prstClr val="white"/>
                </a:solidFill>
              </a:rPr>
              <a:t>Print, read, and understand </a:t>
            </a:r>
            <a:r>
              <a:rPr lang="en-US" sz="9597" dirty="0"/>
              <a:t>: </a:t>
            </a:r>
            <a:r>
              <a:rPr lang="en-US" sz="9600" dirty="0">
                <a:hlinkClick r:id="rId3"/>
              </a:rPr>
              <a:t>2019 NLLL Supplemental Rules</a:t>
            </a:r>
            <a:endParaRPr lang="en-US" sz="9600" dirty="0"/>
          </a:p>
          <a:p>
            <a:pPr marL="0" indent="0">
              <a:buNone/>
            </a:pPr>
            <a:r>
              <a:rPr lang="en-US" sz="9597" dirty="0"/>
              <a:t>Most commonly overlooked elements </a:t>
            </a:r>
          </a:p>
          <a:p>
            <a:pPr marL="388503" indent="-342797">
              <a:buFont typeface="+mj-lt"/>
              <a:buAutoNum type="arabicPeriod"/>
            </a:pPr>
            <a:r>
              <a:rPr lang="en-US" sz="7998" dirty="0"/>
              <a:t>10 players on the field when on defense.   Coaches allowed on the field.</a:t>
            </a:r>
          </a:p>
          <a:p>
            <a:pPr marL="388503" indent="-342797">
              <a:buFont typeface="+mj-lt"/>
              <a:buAutoNum type="arabicPeriod"/>
            </a:pPr>
            <a:r>
              <a:rPr lang="en-US" sz="7998" dirty="0"/>
              <a:t>Coaches pitch from a knee or sitting position, closer to the plate (approx. 30 feet).   </a:t>
            </a:r>
          </a:p>
          <a:p>
            <a:pPr marL="388503" indent="-342797">
              <a:buFont typeface="+mj-lt"/>
              <a:buAutoNum type="arabicPeriod"/>
            </a:pPr>
            <a:r>
              <a:rPr lang="en-US" sz="7998" dirty="0"/>
              <a:t>Coach at the plate to help position hitters, collect balls, manage the tee, etc.</a:t>
            </a:r>
          </a:p>
          <a:p>
            <a:pPr marL="388503" indent="-342797">
              <a:buFont typeface="+mj-lt"/>
              <a:buAutoNum type="arabicPeriod"/>
            </a:pPr>
            <a:r>
              <a:rPr lang="en-US" sz="7998" dirty="0"/>
              <a:t>15’ min. travel distance in front of the plate (draw a chalk arc)</a:t>
            </a:r>
          </a:p>
          <a:p>
            <a:pPr marL="388503" indent="-342797">
              <a:buFont typeface="+mj-lt"/>
              <a:buAutoNum type="arabicPeriod"/>
            </a:pPr>
            <a:r>
              <a:rPr lang="en-US" sz="7998" dirty="0"/>
              <a:t>A batted ball advances batter-runner and runners (1) base. Coaches may </a:t>
            </a:r>
            <a:r>
              <a:rPr lang="en-US" sz="7998" dirty="0">
                <a:solidFill>
                  <a:srgbClr val="00B0F0"/>
                </a:solidFill>
              </a:rPr>
              <a:t>opt</a:t>
            </a:r>
            <a:r>
              <a:rPr lang="en-US" sz="7998" dirty="0"/>
              <a:t> for (2) bases when ball travels untouched to the outfield—confer with the other coach</a:t>
            </a:r>
            <a:r>
              <a:rPr lang="en-US" sz="7998" i="1" dirty="0"/>
              <a:t> before </a:t>
            </a:r>
            <a:r>
              <a:rPr lang="en-US" sz="7998" dirty="0"/>
              <a:t>the game</a:t>
            </a:r>
          </a:p>
          <a:p>
            <a:pPr marL="388503" indent="-342797">
              <a:buFont typeface="+mj-lt"/>
              <a:buAutoNum type="arabicPeriod"/>
            </a:pPr>
            <a:r>
              <a:rPr lang="en-US" sz="7998" dirty="0"/>
              <a:t>Later in season to stress defense:  3 outs, or the entire batting order, whichever comes first. Adjust if opponent is not getting at-bats.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99455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Prep – Mark Madigan</a:t>
            </a:r>
            <a:br>
              <a:rPr lang="en-US" dirty="0"/>
            </a:br>
            <a:r>
              <a:rPr lang="en-US" dirty="0">
                <a:hlinkClick r:id="rId3"/>
              </a:rPr>
              <a:t>markio506@gmail.com</a:t>
            </a:r>
            <a:r>
              <a:rPr lang="en-US" dirty="0"/>
              <a:t> </a:t>
            </a:r>
          </a:p>
        </p:txBody>
      </p:sp>
      <p:sp>
        <p:nvSpPr>
          <p:cNvPr id="5" name="Content Placeholder 4"/>
          <p:cNvSpPr>
            <a:spLocks noGrp="1"/>
          </p:cNvSpPr>
          <p:nvPr>
            <p:ph idx="1"/>
          </p:nvPr>
        </p:nvSpPr>
        <p:spPr/>
        <p:txBody>
          <a:bodyPr>
            <a:normAutofit fontScale="85000" lnSpcReduction="20000"/>
          </a:bodyPr>
          <a:lstStyle/>
          <a:p>
            <a:pPr lvl="0"/>
            <a:r>
              <a:rPr lang="en-US" sz="2800" dirty="0">
                <a:solidFill>
                  <a:schemeClr val="accent5">
                    <a:lumMod val="60000"/>
                    <a:lumOff val="40000"/>
                  </a:schemeClr>
                </a:solidFill>
              </a:rPr>
              <a:t>Bastyr Field Prep Training and Setup Day</a:t>
            </a:r>
            <a:r>
              <a:rPr lang="en-US" sz="2800" b="1" dirty="0">
                <a:solidFill>
                  <a:schemeClr val="accent5">
                    <a:lumMod val="60000"/>
                    <a:lumOff val="40000"/>
                  </a:schemeClr>
                </a:solidFill>
              </a:rPr>
              <a:t>:  Saturday March 9th </a:t>
            </a:r>
            <a:r>
              <a:rPr lang="en-US" sz="2800" dirty="0">
                <a:solidFill>
                  <a:schemeClr val="accent5">
                    <a:lumMod val="60000"/>
                    <a:lumOff val="40000"/>
                  </a:schemeClr>
                </a:solidFill>
              </a:rPr>
              <a:t>9:00am to 3:00pm—Every team must send at least one parent</a:t>
            </a:r>
          </a:p>
          <a:p>
            <a:pPr lvl="0"/>
            <a:r>
              <a:rPr lang="en-US" dirty="0"/>
              <a:t>Field prep is </a:t>
            </a:r>
            <a:r>
              <a:rPr lang="en-US" b="1" dirty="0">
                <a:solidFill>
                  <a:srgbClr val="00B0F0"/>
                </a:solidFill>
              </a:rPr>
              <a:t>EVERY</a:t>
            </a:r>
            <a:r>
              <a:rPr lang="en-US" dirty="0">
                <a:solidFill>
                  <a:srgbClr val="00B0F0"/>
                </a:solidFill>
              </a:rPr>
              <a:t> </a:t>
            </a:r>
            <a:r>
              <a:rPr lang="en-US" dirty="0"/>
              <a:t>team’s responsibility</a:t>
            </a:r>
          </a:p>
          <a:p>
            <a:pPr lvl="0"/>
            <a:r>
              <a:rPr lang="en-US" dirty="0"/>
              <a:t>Assign parents to do pre and post game prep</a:t>
            </a:r>
          </a:p>
          <a:p>
            <a:pPr lvl="0"/>
            <a:r>
              <a:rPr lang="en-US" dirty="0"/>
              <a:t>The </a:t>
            </a:r>
            <a:r>
              <a:rPr lang="en-US" b="1" dirty="0">
                <a:solidFill>
                  <a:srgbClr val="00B0F0"/>
                </a:solidFill>
              </a:rPr>
              <a:t>HOME</a:t>
            </a:r>
            <a:r>
              <a:rPr lang="en-US" dirty="0">
                <a:solidFill>
                  <a:srgbClr val="00B0F0"/>
                </a:solidFill>
              </a:rPr>
              <a:t> </a:t>
            </a:r>
            <a:r>
              <a:rPr lang="en-US" dirty="0"/>
              <a:t>team is responsible to prepare the infield for safe play to the satisfaction of the umpire</a:t>
            </a:r>
          </a:p>
          <a:p>
            <a:r>
              <a:rPr lang="en-US" dirty="0"/>
              <a:t>If you are the last practice or game of the day:</a:t>
            </a:r>
          </a:p>
          <a:p>
            <a:pPr lvl="1"/>
            <a:r>
              <a:rPr lang="en-US" dirty="0"/>
              <a:t>Close down the field (which includes dragging the field if at Bastyr)</a:t>
            </a:r>
          </a:p>
          <a:p>
            <a:pPr lvl="1"/>
            <a:r>
              <a:rPr lang="en-US" dirty="0"/>
              <a:t>Make sure that the bases are put away and the base caps are put back in the pegs, and covered with (sand)</a:t>
            </a:r>
          </a:p>
          <a:p>
            <a:r>
              <a:rPr lang="en-US" b="1" dirty="0">
                <a:solidFill>
                  <a:srgbClr val="00B0F0"/>
                </a:solidFill>
              </a:rPr>
              <a:t>VISITOR</a:t>
            </a:r>
            <a:r>
              <a:rPr lang="en-US" dirty="0">
                <a:solidFill>
                  <a:srgbClr val="00B0F0"/>
                </a:solidFill>
              </a:rPr>
              <a:t> </a:t>
            </a:r>
            <a:r>
              <a:rPr lang="en-US" dirty="0"/>
              <a:t>team is responsible for tear down</a:t>
            </a:r>
          </a:p>
          <a:p>
            <a:r>
              <a:rPr lang="en-US" dirty="0"/>
              <a:t>Both teams:  clean up </a:t>
            </a:r>
            <a:r>
              <a:rPr lang="en-US" b="1" dirty="0">
                <a:solidFill>
                  <a:srgbClr val="00B0F0"/>
                </a:solidFill>
              </a:rPr>
              <a:t>all</a:t>
            </a:r>
            <a:r>
              <a:rPr lang="en-US" b="1" dirty="0">
                <a:solidFill>
                  <a:schemeClr val="accent1">
                    <a:lumMod val="60000"/>
                    <a:lumOff val="40000"/>
                  </a:schemeClr>
                </a:solidFill>
              </a:rPr>
              <a:t> </a:t>
            </a:r>
            <a:r>
              <a:rPr lang="en-US" dirty="0"/>
              <a:t>garbage</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21194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Prep Do’s and Don’ts</a:t>
            </a:r>
          </a:p>
        </p:txBody>
      </p:sp>
      <p:sp>
        <p:nvSpPr>
          <p:cNvPr id="3" name="Content Placeholder 2"/>
          <p:cNvSpPr>
            <a:spLocks noGrp="1"/>
          </p:cNvSpPr>
          <p:nvPr>
            <p:ph idx="1"/>
          </p:nvPr>
        </p:nvSpPr>
        <p:spPr>
          <a:xfrm>
            <a:off x="1522414" y="1752600"/>
            <a:ext cx="10134598" cy="4876800"/>
          </a:xfrm>
        </p:spPr>
        <p:txBody>
          <a:bodyPr>
            <a:normAutofit lnSpcReduction="10000"/>
          </a:bodyPr>
          <a:lstStyle/>
          <a:p>
            <a:r>
              <a:rPr lang="en-US" dirty="0">
                <a:solidFill>
                  <a:schemeClr val="accent5">
                    <a:lumMod val="60000"/>
                    <a:lumOff val="40000"/>
                  </a:schemeClr>
                </a:solidFill>
              </a:rPr>
              <a:t>Do not leave a field at Bastyr without dragging it, ever!  </a:t>
            </a:r>
            <a:r>
              <a:rPr lang="en-US" dirty="0"/>
              <a:t>Never leave the field “used”, rain will puddle on an unraked field but a smooth field can tolerate an overnight “Seattle rain” and be ready the next day.</a:t>
            </a:r>
            <a:endParaRPr lang="en-US" dirty="0">
              <a:solidFill>
                <a:schemeClr val="accent5">
                  <a:lumMod val="60000"/>
                  <a:lumOff val="40000"/>
                </a:schemeClr>
              </a:solidFill>
            </a:endParaRPr>
          </a:p>
          <a:p>
            <a:r>
              <a:rPr lang="en-US" dirty="0"/>
              <a:t> Don’t  use a broom to disperse puddles</a:t>
            </a:r>
          </a:p>
          <a:p>
            <a:r>
              <a:rPr lang="en-US" dirty="0"/>
              <a:t>Don’t  sweep a puddle into the grass</a:t>
            </a:r>
          </a:p>
          <a:p>
            <a:r>
              <a:rPr lang="en-US" dirty="0"/>
              <a:t>Don’t drag on the grass</a:t>
            </a:r>
          </a:p>
          <a:p>
            <a:r>
              <a:rPr lang="en-US" dirty="0"/>
              <a:t>Don’t throw or hit balls against the fences</a:t>
            </a:r>
          </a:p>
          <a:p>
            <a:r>
              <a:rPr lang="en-US" dirty="0"/>
              <a:t>Do use a pump or puddle pillow to remove standing water</a:t>
            </a:r>
          </a:p>
          <a:p>
            <a:r>
              <a:rPr lang="en-US" dirty="0"/>
              <a:t>Do remove bases &amp; replace base caps before dragging</a:t>
            </a:r>
          </a:p>
          <a:p>
            <a:r>
              <a:rPr lang="en-US" dirty="0"/>
              <a:t>Do fill holes and low areas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4872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0E8E8B-9707-45C8-9DD2-DB423A22013A}"/>
              </a:ext>
            </a:extLst>
          </p:cNvPr>
          <p:cNvSpPr>
            <a:spLocks noGrp="1"/>
          </p:cNvSpPr>
          <p:nvPr>
            <p:ph type="title"/>
          </p:nvPr>
        </p:nvSpPr>
        <p:spPr>
          <a:xfrm>
            <a:off x="912812" y="298115"/>
            <a:ext cx="7886700" cy="630840"/>
          </a:xfrm>
        </p:spPr>
        <p:txBody>
          <a:bodyPr>
            <a:normAutofit/>
          </a:bodyPr>
          <a:lstStyle/>
          <a:p>
            <a:r>
              <a:rPr lang="en-US" dirty="0"/>
              <a:t>Important Numbers</a:t>
            </a:r>
          </a:p>
        </p:txBody>
      </p:sp>
      <p:sp>
        <p:nvSpPr>
          <p:cNvPr id="5" name="Content Placeholder 4">
            <a:extLst>
              <a:ext uri="{FF2B5EF4-FFF2-40B4-BE49-F238E27FC236}">
                <a16:creationId xmlns:a16="http://schemas.microsoft.com/office/drawing/2014/main" id="{101DD488-5F0C-40F8-B078-FC983F8BDFB1}"/>
              </a:ext>
            </a:extLst>
          </p:cNvPr>
          <p:cNvSpPr>
            <a:spLocks noGrp="1"/>
          </p:cNvSpPr>
          <p:nvPr>
            <p:ph idx="1"/>
          </p:nvPr>
        </p:nvSpPr>
        <p:spPr/>
        <p:txBody>
          <a:bodyPr/>
          <a:lstStyle/>
          <a:p>
            <a:endParaRPr lang="en-US" dirty="0"/>
          </a:p>
        </p:txBody>
      </p:sp>
      <p:graphicFrame>
        <p:nvGraphicFramePr>
          <p:cNvPr id="6" name="Table 5">
            <a:extLst>
              <a:ext uri="{FF2B5EF4-FFF2-40B4-BE49-F238E27FC236}">
                <a16:creationId xmlns:a16="http://schemas.microsoft.com/office/drawing/2014/main" id="{59FB9A9F-096B-4ACE-A3DA-73AA177F205D}"/>
              </a:ext>
            </a:extLst>
          </p:cNvPr>
          <p:cNvGraphicFramePr>
            <a:graphicFrameLocks noGrp="1"/>
          </p:cNvGraphicFramePr>
          <p:nvPr>
            <p:extLst>
              <p:ext uri="{D42A27DB-BD31-4B8C-83A1-F6EECF244321}">
                <p14:modId xmlns:p14="http://schemas.microsoft.com/office/powerpoint/2010/main" val="1426681642"/>
              </p:ext>
            </p:extLst>
          </p:nvPr>
        </p:nvGraphicFramePr>
        <p:xfrm>
          <a:off x="531812" y="1151547"/>
          <a:ext cx="5136502" cy="5341324"/>
        </p:xfrm>
        <a:graphic>
          <a:graphicData uri="http://schemas.openxmlformats.org/drawingml/2006/table">
            <a:tbl>
              <a:tblPr firstRow="1" bandRow="1">
                <a:tableStyleId>{6E25E649-3F16-4E02-A733-19D2CDBF48F0}</a:tableStyleId>
              </a:tblPr>
              <a:tblGrid>
                <a:gridCol w="3330585">
                  <a:extLst>
                    <a:ext uri="{9D8B030D-6E8A-4147-A177-3AD203B41FA5}">
                      <a16:colId xmlns:a16="http://schemas.microsoft.com/office/drawing/2014/main" val="20000"/>
                    </a:ext>
                  </a:extLst>
                </a:gridCol>
                <a:gridCol w="1805917">
                  <a:extLst>
                    <a:ext uri="{9D8B030D-6E8A-4147-A177-3AD203B41FA5}">
                      <a16:colId xmlns:a16="http://schemas.microsoft.com/office/drawing/2014/main" val="20001"/>
                    </a:ext>
                  </a:extLst>
                </a:gridCol>
              </a:tblGrid>
              <a:tr h="540358">
                <a:tc>
                  <a:txBody>
                    <a:bodyPr/>
                    <a:lstStyle/>
                    <a:p>
                      <a:r>
                        <a:rPr lang="en-US" dirty="0"/>
                        <a:t>Field</a:t>
                      </a:r>
                    </a:p>
                  </a:txBody>
                  <a:tcPr/>
                </a:tc>
                <a:tc>
                  <a:txBody>
                    <a:bodyPr/>
                    <a:lstStyle/>
                    <a:p>
                      <a:r>
                        <a:rPr lang="en-US" dirty="0"/>
                        <a:t>Phone</a:t>
                      </a:r>
                    </a:p>
                  </a:txBody>
                  <a:tcPr/>
                </a:tc>
                <a:extLst>
                  <a:ext uri="{0D108BD9-81ED-4DB2-BD59-A6C34878D82A}">
                    <a16:rowId xmlns:a16="http://schemas.microsoft.com/office/drawing/2014/main" val="10000"/>
                  </a:ext>
                </a:extLst>
              </a:tr>
              <a:tr h="736019">
                <a:tc>
                  <a:txBody>
                    <a:bodyPr/>
                    <a:lstStyle/>
                    <a:p>
                      <a:r>
                        <a:rPr lang="en-US" sz="1800" dirty="0"/>
                        <a:t>Northshore School District Fields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425-408-6020</a:t>
                      </a:r>
                    </a:p>
                  </a:txBody>
                  <a:tcPr/>
                </a:tc>
                <a:extLst>
                  <a:ext uri="{0D108BD9-81ED-4DB2-BD59-A6C34878D82A}">
                    <a16:rowId xmlns:a16="http://schemas.microsoft.com/office/drawing/2014/main" val="10001"/>
                  </a:ext>
                </a:extLst>
              </a:tr>
              <a:tr h="945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Forsgren and Logan Park</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(decision made by 3 pm)</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425-388-6030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2"/>
                  </a:ext>
                </a:extLst>
              </a:tr>
              <a:tr h="911262">
                <a:tc>
                  <a:txBody>
                    <a:bodyPr/>
                    <a:lstStyle/>
                    <a:p>
                      <a:r>
                        <a:rPr lang="en-US" sz="1800" dirty="0"/>
                        <a:t>City of Bothell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(Moorlands, North Creek, Doug Allen, and Cedar Grove)</a:t>
                      </a:r>
                    </a:p>
                  </a:txBody>
                  <a:tcPr/>
                </a:tc>
                <a:tc>
                  <a:txBody>
                    <a:bodyPr/>
                    <a:lstStyle/>
                    <a:p>
                      <a:r>
                        <a:rPr lang="en-US" sz="1800" dirty="0"/>
                        <a:t>425-806-6102</a:t>
                      </a:r>
                      <a:endParaRPr lang="en-US" dirty="0"/>
                    </a:p>
                  </a:txBody>
                  <a:tcPr/>
                </a:tc>
                <a:extLst>
                  <a:ext uri="{0D108BD9-81ED-4DB2-BD59-A6C34878D82A}">
                    <a16:rowId xmlns:a16="http://schemas.microsoft.com/office/drawing/2014/main" val="10003"/>
                  </a:ext>
                </a:extLst>
              </a:tr>
              <a:tr h="736019">
                <a:tc>
                  <a:txBody>
                    <a:bodyPr/>
                    <a:lstStyle/>
                    <a:p>
                      <a:r>
                        <a:rPr lang="en-US" sz="1800" dirty="0"/>
                        <a:t>Northshore Athletic Fields (NAF)</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425-486-7333</a:t>
                      </a:r>
                    </a:p>
                  </a:txBody>
                  <a:tcPr/>
                </a:tc>
                <a:extLst>
                  <a:ext uri="{0D108BD9-81ED-4DB2-BD59-A6C34878D82A}">
                    <a16:rowId xmlns:a16="http://schemas.microsoft.com/office/drawing/2014/main" val="10004"/>
                  </a:ext>
                </a:extLst>
              </a:tr>
              <a:tr h="736019">
                <a:tc>
                  <a:txBody>
                    <a:bodyPr/>
                    <a:lstStyle/>
                    <a:p>
                      <a:r>
                        <a:rPr lang="en-US" sz="1800" dirty="0"/>
                        <a:t>Bastyr</a:t>
                      </a:r>
                      <a:endParaRPr lang="en-US" dirty="0"/>
                    </a:p>
                  </a:txBody>
                  <a:tcPr/>
                </a:tc>
                <a:tc>
                  <a:txBody>
                    <a:bodyPr/>
                    <a:lstStyle/>
                    <a:p>
                      <a:r>
                        <a:rPr lang="en-US" sz="1800" dirty="0"/>
                        <a:t>Coaches' decision</a:t>
                      </a:r>
                      <a:endParaRPr lang="en-US" dirty="0"/>
                    </a:p>
                  </a:txBody>
                  <a:tcPr/>
                </a:tc>
                <a:extLst>
                  <a:ext uri="{0D108BD9-81ED-4DB2-BD59-A6C34878D82A}">
                    <a16:rowId xmlns:a16="http://schemas.microsoft.com/office/drawing/2014/main" val="10005"/>
                  </a:ext>
                </a:extLst>
              </a:tr>
              <a:tr h="736019">
                <a:tc>
                  <a:txBody>
                    <a:bodyPr/>
                    <a:lstStyle/>
                    <a:p>
                      <a:r>
                        <a:rPr lang="en-US" dirty="0"/>
                        <a:t>Bastyr Security (to open gate)</a:t>
                      </a:r>
                    </a:p>
                  </a:txBody>
                  <a:tcPr/>
                </a:tc>
                <a:tc>
                  <a:txBody>
                    <a:bodyPr/>
                    <a:lstStyle/>
                    <a:p>
                      <a:r>
                        <a:rPr lang="en-US" dirty="0"/>
                        <a:t>206-850-1710</a:t>
                      </a:r>
                    </a:p>
                  </a:txBody>
                  <a:tcPr/>
                </a:tc>
                <a:extLst>
                  <a:ext uri="{0D108BD9-81ED-4DB2-BD59-A6C34878D82A}">
                    <a16:rowId xmlns:a16="http://schemas.microsoft.com/office/drawing/2014/main" val="2464099292"/>
                  </a:ext>
                </a:extLst>
              </a:tr>
            </a:tbl>
          </a:graphicData>
        </a:graphic>
      </p:graphicFrame>
      <p:graphicFrame>
        <p:nvGraphicFramePr>
          <p:cNvPr id="8" name="Table 7">
            <a:extLst>
              <a:ext uri="{FF2B5EF4-FFF2-40B4-BE49-F238E27FC236}">
                <a16:creationId xmlns:a16="http://schemas.microsoft.com/office/drawing/2014/main" id="{FFC22B4E-C59E-4E08-B0DC-BACC547837A1}"/>
              </a:ext>
            </a:extLst>
          </p:cNvPr>
          <p:cNvGraphicFramePr>
            <a:graphicFrameLocks noGrp="1"/>
          </p:cNvGraphicFramePr>
          <p:nvPr>
            <p:extLst>
              <p:ext uri="{D42A27DB-BD31-4B8C-83A1-F6EECF244321}">
                <p14:modId xmlns:p14="http://schemas.microsoft.com/office/powerpoint/2010/main" val="382818993"/>
              </p:ext>
            </p:extLst>
          </p:nvPr>
        </p:nvGraphicFramePr>
        <p:xfrm>
          <a:off x="5865812" y="1219200"/>
          <a:ext cx="4953000" cy="5148629"/>
        </p:xfrm>
        <a:graphic>
          <a:graphicData uri="http://schemas.openxmlformats.org/drawingml/2006/table">
            <a:tbl>
              <a:tblPr firstRow="1" bandRow="1">
                <a:tableStyleId>{6E25E649-3F16-4E02-A733-19D2CDBF48F0}</a:tableStyleId>
              </a:tblPr>
              <a:tblGrid>
                <a:gridCol w="3211599">
                  <a:extLst>
                    <a:ext uri="{9D8B030D-6E8A-4147-A177-3AD203B41FA5}">
                      <a16:colId xmlns:a16="http://schemas.microsoft.com/office/drawing/2014/main" val="20000"/>
                    </a:ext>
                  </a:extLst>
                </a:gridCol>
                <a:gridCol w="1741401">
                  <a:extLst>
                    <a:ext uri="{9D8B030D-6E8A-4147-A177-3AD203B41FA5}">
                      <a16:colId xmlns:a16="http://schemas.microsoft.com/office/drawing/2014/main" val="20001"/>
                    </a:ext>
                  </a:extLst>
                </a:gridCol>
              </a:tblGrid>
              <a:tr h="582962">
                <a:tc>
                  <a:txBody>
                    <a:bodyPr/>
                    <a:lstStyle/>
                    <a:p>
                      <a:r>
                        <a:rPr lang="en-US" dirty="0"/>
                        <a:t>Field</a:t>
                      </a:r>
                    </a:p>
                  </a:txBody>
                  <a:tcPr/>
                </a:tc>
                <a:tc>
                  <a:txBody>
                    <a:bodyPr/>
                    <a:lstStyle/>
                    <a:p>
                      <a:pPr algn="ctr"/>
                      <a:r>
                        <a:rPr lang="en-US" dirty="0"/>
                        <a:t>Combo</a:t>
                      </a:r>
                    </a:p>
                  </a:txBody>
                  <a:tcPr/>
                </a:tc>
                <a:extLst>
                  <a:ext uri="{0D108BD9-81ED-4DB2-BD59-A6C34878D82A}">
                    <a16:rowId xmlns:a16="http://schemas.microsoft.com/office/drawing/2014/main" val="10000"/>
                  </a:ext>
                </a:extLst>
              </a:tr>
              <a:tr h="527123">
                <a:tc>
                  <a:txBody>
                    <a:bodyPr/>
                    <a:lstStyle/>
                    <a:p>
                      <a:r>
                        <a:rPr lang="en-US" sz="1800" dirty="0"/>
                        <a:t>Bastyr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4438</a:t>
                      </a:r>
                    </a:p>
                  </a:txBody>
                  <a:tcPr/>
                </a:tc>
                <a:extLst>
                  <a:ext uri="{0D108BD9-81ED-4DB2-BD59-A6C34878D82A}">
                    <a16:rowId xmlns:a16="http://schemas.microsoft.com/office/drawing/2014/main" val="10001"/>
                  </a:ext>
                </a:extLst>
              </a:tr>
              <a:tr h="530537">
                <a:tc>
                  <a:txBody>
                    <a:bodyPr/>
                    <a:lstStyle/>
                    <a:p>
                      <a:r>
                        <a:rPr lang="en-US" sz="1800" dirty="0"/>
                        <a:t>Arrowhead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4438</a:t>
                      </a:r>
                    </a:p>
                  </a:txBody>
                  <a:tcPr/>
                </a:tc>
                <a:extLst>
                  <a:ext uri="{0D108BD9-81ED-4DB2-BD59-A6C34878D82A}">
                    <a16:rowId xmlns:a16="http://schemas.microsoft.com/office/drawing/2014/main" val="10002"/>
                  </a:ext>
                </a:extLst>
              </a:tr>
              <a:tr h="556702">
                <a:tc>
                  <a:txBody>
                    <a:bodyPr/>
                    <a:lstStyle/>
                    <a:p>
                      <a:r>
                        <a:rPr lang="en-US" sz="1800" dirty="0"/>
                        <a:t>Moorlands Park</a:t>
                      </a:r>
                    </a:p>
                  </a:txBody>
                  <a:tcPr/>
                </a:tc>
                <a:tc>
                  <a:txBody>
                    <a:bodyPr/>
                    <a:lstStyle/>
                    <a:p>
                      <a:pPr algn="ctr"/>
                      <a:r>
                        <a:rPr lang="en-US" sz="1800" dirty="0"/>
                        <a:t>To be confirmed</a:t>
                      </a:r>
                    </a:p>
                  </a:txBody>
                  <a:tcPr/>
                </a:tc>
                <a:extLst>
                  <a:ext uri="{0D108BD9-81ED-4DB2-BD59-A6C34878D82A}">
                    <a16:rowId xmlns:a16="http://schemas.microsoft.com/office/drawing/2014/main" val="3366917072"/>
                  </a:ext>
                </a:extLst>
              </a:tr>
              <a:tr h="556702">
                <a:tc>
                  <a:txBody>
                    <a:bodyPr/>
                    <a:lstStyle/>
                    <a:p>
                      <a:r>
                        <a:rPr lang="en-US" sz="1800" dirty="0"/>
                        <a:t>Forsgren Park</a:t>
                      </a:r>
                    </a:p>
                  </a:txBody>
                  <a:tcPr/>
                </a:tc>
                <a:tc>
                  <a:txBody>
                    <a:bodyPr/>
                    <a:lstStyle/>
                    <a:p>
                      <a:pPr algn="ctr"/>
                      <a:r>
                        <a:rPr lang="en-US" sz="1800" dirty="0"/>
                        <a:t>6829</a:t>
                      </a:r>
                    </a:p>
                  </a:txBody>
                  <a:tcPr/>
                </a:tc>
                <a:extLst>
                  <a:ext uri="{0D108BD9-81ED-4DB2-BD59-A6C34878D82A}">
                    <a16:rowId xmlns:a16="http://schemas.microsoft.com/office/drawing/2014/main" val="10003"/>
                  </a:ext>
                </a:extLst>
              </a:tr>
              <a:tr h="751174">
                <a:tc>
                  <a:txBody>
                    <a:bodyPr/>
                    <a:lstStyle/>
                    <a:p>
                      <a:r>
                        <a:rPr lang="en-US" sz="1800" dirty="0"/>
                        <a:t>Chain lock for mounds at North Creek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NLLL-6829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NSLL-8787</a:t>
                      </a:r>
                    </a:p>
                  </a:txBody>
                  <a:tcPr/>
                </a:tc>
                <a:extLst>
                  <a:ext uri="{0D108BD9-81ED-4DB2-BD59-A6C34878D82A}">
                    <a16:rowId xmlns:a16="http://schemas.microsoft.com/office/drawing/2014/main" val="10004"/>
                  </a:ext>
                </a:extLst>
              </a:tr>
              <a:tr h="460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Brier Park</a:t>
                      </a:r>
                    </a:p>
                  </a:txBody>
                  <a:tcPr/>
                </a:tc>
                <a:tc>
                  <a:txBody>
                    <a:bodyPr/>
                    <a:lstStyle/>
                    <a:p>
                      <a:pPr algn="ctr"/>
                      <a:r>
                        <a:rPr lang="en-US" sz="1800" dirty="0"/>
                        <a:t>4438</a:t>
                      </a:r>
                    </a:p>
                  </a:txBody>
                  <a:tcPr/>
                </a:tc>
                <a:extLst>
                  <a:ext uri="{0D108BD9-81ED-4DB2-BD59-A6C34878D82A}">
                    <a16:rowId xmlns:a16="http://schemas.microsoft.com/office/drawing/2014/main" val="10005"/>
                  </a:ext>
                </a:extLst>
              </a:tr>
              <a:tr h="490925">
                <a:tc>
                  <a:txBody>
                    <a:bodyPr/>
                    <a:lstStyle/>
                    <a:p>
                      <a:r>
                        <a:rPr lang="en-US" sz="1800" dirty="0"/>
                        <a:t>Logan Park</a:t>
                      </a:r>
                    </a:p>
                  </a:txBody>
                  <a:tcPr/>
                </a:tc>
                <a:tc>
                  <a:txBody>
                    <a:bodyPr/>
                    <a:lstStyle/>
                    <a:p>
                      <a:pPr algn="ctr"/>
                      <a:r>
                        <a:rPr lang="en-US" sz="1800" dirty="0"/>
                        <a:t>2013</a:t>
                      </a:r>
                    </a:p>
                  </a:txBody>
                  <a:tcPr/>
                </a:tc>
                <a:extLst>
                  <a:ext uri="{0D108BD9-81ED-4DB2-BD59-A6C34878D82A}">
                    <a16:rowId xmlns:a16="http://schemas.microsoft.com/office/drawing/2014/main" val="3047106382"/>
                  </a:ext>
                </a:extLst>
              </a:tr>
              <a:tr h="692485">
                <a:tc>
                  <a:txBody>
                    <a:bodyPr/>
                    <a:lstStyle/>
                    <a:p>
                      <a:r>
                        <a:rPr lang="en-US" sz="1800" dirty="0"/>
                        <a:t>NSD Gates with keys inside</a:t>
                      </a:r>
                    </a:p>
                  </a:txBody>
                  <a:tcPr/>
                </a:tc>
                <a:tc>
                  <a:txBody>
                    <a:bodyPr/>
                    <a:lstStyle/>
                    <a:p>
                      <a:pPr algn="ctr"/>
                      <a:r>
                        <a:rPr lang="en-US" sz="1800" dirty="0"/>
                        <a:t>NSD</a:t>
                      </a:r>
                    </a:p>
                  </a:txBody>
                  <a:tcPr/>
                </a:tc>
                <a:extLst>
                  <a:ext uri="{0D108BD9-81ED-4DB2-BD59-A6C34878D82A}">
                    <a16:rowId xmlns:a16="http://schemas.microsoft.com/office/drawing/2014/main" val="4048390726"/>
                  </a:ext>
                </a:extLst>
              </a:tr>
            </a:tbl>
          </a:graphicData>
        </a:graphic>
      </p:graphicFrame>
      <p:pic>
        <p:nvPicPr>
          <p:cNvPr id="1026" name="Picture 2" descr="North Lake Little League">
            <a:extLst>
              <a:ext uri="{FF2B5EF4-FFF2-40B4-BE49-F238E27FC236}">
                <a16:creationId xmlns:a16="http://schemas.microsoft.com/office/drawing/2014/main" id="{F481A176-4F89-4748-902B-8D3D35CA3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8955" y="96555"/>
            <a:ext cx="1279972" cy="14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6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rth Lake Little League">
            <a:extLst>
              <a:ext uri="{FF2B5EF4-FFF2-40B4-BE49-F238E27FC236}">
                <a16:creationId xmlns:a16="http://schemas.microsoft.com/office/drawing/2014/main" id="{45EA2238-B517-4C13-AEB6-8649A85EC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9596" y="76200"/>
            <a:ext cx="1007448" cy="112597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0C92DFA2-6DAF-49CF-A330-747B4E0B5D13}"/>
              </a:ext>
            </a:extLst>
          </p:cNvPr>
          <p:cNvPicPr>
            <a:picLocks noGrp="1" noChangeAspect="1"/>
          </p:cNvPicPr>
          <p:nvPr>
            <p:ph idx="1"/>
          </p:nvPr>
        </p:nvPicPr>
        <p:blipFill>
          <a:blip r:embed="rId3"/>
          <a:stretch>
            <a:fillRect/>
          </a:stretch>
        </p:blipFill>
        <p:spPr>
          <a:xfrm rot="10800000">
            <a:off x="1065212" y="914399"/>
            <a:ext cx="5029200" cy="5801053"/>
          </a:xfrm>
          <a:prstGeom prst="rect">
            <a:avLst/>
          </a:prstGeom>
          <a:ln>
            <a:solidFill>
              <a:schemeClr val="tx1"/>
            </a:solidFill>
          </a:ln>
        </p:spPr>
      </p:pic>
      <p:pic>
        <p:nvPicPr>
          <p:cNvPr id="5" name="Picture 4">
            <a:extLst>
              <a:ext uri="{FF2B5EF4-FFF2-40B4-BE49-F238E27FC236}">
                <a16:creationId xmlns:a16="http://schemas.microsoft.com/office/drawing/2014/main" id="{9BA8A8E6-B57F-4A9B-9BB3-FE672024F328}"/>
              </a:ext>
            </a:extLst>
          </p:cNvPr>
          <p:cNvPicPr>
            <a:picLocks noChangeAspect="1"/>
          </p:cNvPicPr>
          <p:nvPr/>
        </p:nvPicPr>
        <p:blipFill>
          <a:blip r:embed="rId4"/>
          <a:stretch>
            <a:fillRect/>
          </a:stretch>
        </p:blipFill>
        <p:spPr>
          <a:xfrm>
            <a:off x="6287596" y="878035"/>
            <a:ext cx="4378816" cy="5801054"/>
          </a:xfrm>
          <a:prstGeom prst="rect">
            <a:avLst/>
          </a:prstGeom>
          <a:ln>
            <a:solidFill>
              <a:schemeClr val="tx1"/>
            </a:solidFill>
          </a:ln>
        </p:spPr>
      </p:pic>
      <p:sp>
        <p:nvSpPr>
          <p:cNvPr id="7" name="Title 1">
            <a:extLst>
              <a:ext uri="{FF2B5EF4-FFF2-40B4-BE49-F238E27FC236}">
                <a16:creationId xmlns:a16="http://schemas.microsoft.com/office/drawing/2014/main" id="{DC7BB5BA-C598-4BCD-A5FE-591F0246ABDA}"/>
              </a:ext>
            </a:extLst>
          </p:cNvPr>
          <p:cNvSpPr>
            <a:spLocks noGrp="1"/>
          </p:cNvSpPr>
          <p:nvPr>
            <p:ph type="title"/>
          </p:nvPr>
        </p:nvSpPr>
        <p:spPr>
          <a:xfrm>
            <a:off x="1070032" y="178911"/>
            <a:ext cx="7886700" cy="596497"/>
          </a:xfrm>
        </p:spPr>
        <p:txBody>
          <a:bodyPr>
            <a:normAutofit/>
          </a:bodyPr>
          <a:lstStyle/>
          <a:p>
            <a:r>
              <a:rPr lang="en-US" dirty="0"/>
              <a:t>Field Setup—Bastyr and Forsgren</a:t>
            </a:r>
          </a:p>
        </p:txBody>
      </p:sp>
    </p:spTree>
    <p:extLst>
      <p:ext uri="{BB962C8B-B14F-4D97-AF65-F5344CB8AC3E}">
        <p14:creationId xmlns:p14="http://schemas.microsoft.com/office/powerpoint/2010/main" val="42998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63D7-4002-4607-89F0-5ADCC6E702B1}"/>
              </a:ext>
            </a:extLst>
          </p:cNvPr>
          <p:cNvSpPr>
            <a:spLocks noGrp="1"/>
          </p:cNvSpPr>
          <p:nvPr>
            <p:ph type="title"/>
          </p:nvPr>
        </p:nvSpPr>
        <p:spPr>
          <a:xfrm>
            <a:off x="1293812" y="387551"/>
            <a:ext cx="7886700" cy="596497"/>
          </a:xfrm>
        </p:spPr>
        <p:txBody>
          <a:bodyPr>
            <a:normAutofit/>
          </a:bodyPr>
          <a:lstStyle/>
          <a:p>
            <a:r>
              <a:rPr lang="en-US" dirty="0"/>
              <a:t>Field Prep</a:t>
            </a:r>
          </a:p>
        </p:txBody>
      </p:sp>
      <p:sp>
        <p:nvSpPr>
          <p:cNvPr id="5" name="Content Placeholder 2">
            <a:extLst>
              <a:ext uri="{FF2B5EF4-FFF2-40B4-BE49-F238E27FC236}">
                <a16:creationId xmlns:a16="http://schemas.microsoft.com/office/drawing/2014/main" id="{D4C5FA89-381A-42E2-9F91-FE6146F52089}"/>
              </a:ext>
            </a:extLst>
          </p:cNvPr>
          <p:cNvSpPr txBox="1">
            <a:spLocks/>
          </p:cNvSpPr>
          <p:nvPr/>
        </p:nvSpPr>
        <p:spPr>
          <a:xfrm>
            <a:off x="684212" y="1665667"/>
            <a:ext cx="5410200" cy="492938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Cocoa matt drag the field before every game, pick up rocks</a:t>
            </a:r>
          </a:p>
          <a:p>
            <a:r>
              <a:rPr lang="en-US" sz="1600" dirty="0"/>
              <a:t>Rake and prep the batter’s box – fill in the “footprints”</a:t>
            </a:r>
          </a:p>
          <a:p>
            <a:r>
              <a:rPr lang="en-US" sz="1600" dirty="0"/>
              <a:t>Set batter’s box (3’x6’) with chalk (tip: rakes are 3’ wide)</a:t>
            </a:r>
          </a:p>
          <a:p>
            <a:r>
              <a:rPr lang="en-US" sz="1600" dirty="0"/>
              <a:t>Measure and set field dimensions</a:t>
            </a:r>
          </a:p>
          <a:p>
            <a:pPr lvl="1"/>
            <a:r>
              <a:rPr lang="en-US" sz="1400" dirty="0"/>
              <a:t>Mound:  46’ from front of rubber to back tip of Home plate</a:t>
            </a:r>
          </a:p>
          <a:p>
            <a:pPr lvl="1"/>
            <a:r>
              <a:rPr lang="en-US" sz="1400" dirty="0"/>
              <a:t>Bases:  60’ from base to base and 84’ 10” from Home plate to 2nd Base</a:t>
            </a:r>
          </a:p>
          <a:p>
            <a:r>
              <a:rPr lang="en-US" sz="1600" dirty="0"/>
              <a:t>Use the twine to set a chalk-line from home to 1st &amp; 3rd </a:t>
            </a:r>
          </a:p>
          <a:p>
            <a:r>
              <a:rPr lang="en-US" sz="1600" dirty="0"/>
              <a:t>Be prudent with the use of chalk:  no chalk in grass or decorative drawing</a:t>
            </a:r>
          </a:p>
          <a:p>
            <a:r>
              <a:rPr lang="en-US" sz="1600" dirty="0"/>
              <a:t>Set cones (if no fence):  200’ for Majors, 180’ for Minors, 150’ for Farm and below</a:t>
            </a:r>
          </a:p>
          <a:p>
            <a:r>
              <a:rPr lang="en-US" sz="1600" dirty="0"/>
              <a:t>Cocoa matt drag the field after every practice or game </a:t>
            </a:r>
          </a:p>
          <a:p>
            <a:r>
              <a:rPr lang="en-US" sz="1600" b="1" dirty="0"/>
              <a:t>Never leave the field “used”, rain will puddle on an unraked field</a:t>
            </a:r>
          </a:p>
        </p:txBody>
      </p:sp>
      <p:pic>
        <p:nvPicPr>
          <p:cNvPr id="6" name="Picture 5">
            <a:extLst>
              <a:ext uri="{FF2B5EF4-FFF2-40B4-BE49-F238E27FC236}">
                <a16:creationId xmlns:a16="http://schemas.microsoft.com/office/drawing/2014/main" id="{FD7D690B-F7EF-4B39-80D6-FA9099A829F0}"/>
              </a:ext>
            </a:extLst>
          </p:cNvPr>
          <p:cNvPicPr>
            <a:picLocks noChangeAspect="1"/>
          </p:cNvPicPr>
          <p:nvPr/>
        </p:nvPicPr>
        <p:blipFill>
          <a:blip r:embed="rId2"/>
          <a:stretch>
            <a:fillRect/>
          </a:stretch>
        </p:blipFill>
        <p:spPr>
          <a:xfrm>
            <a:off x="6309547" y="1665668"/>
            <a:ext cx="4896485" cy="4929388"/>
          </a:xfrm>
          <a:prstGeom prst="rect">
            <a:avLst/>
          </a:prstGeom>
          <a:ln>
            <a:solidFill>
              <a:schemeClr val="tx1"/>
            </a:solidFill>
          </a:ln>
        </p:spPr>
      </p:pic>
      <p:pic>
        <p:nvPicPr>
          <p:cNvPr id="8" name="Picture 2" descr="North Lake Little League">
            <a:extLst>
              <a:ext uri="{FF2B5EF4-FFF2-40B4-BE49-F238E27FC236}">
                <a16:creationId xmlns:a16="http://schemas.microsoft.com/office/drawing/2014/main" id="{68EF187E-2D3A-4C64-8133-73D8F0C93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6412" y="29198"/>
            <a:ext cx="1279972" cy="14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4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063D-04A7-4CBF-9E10-61105BAD8A6C}"/>
              </a:ext>
            </a:extLst>
          </p:cNvPr>
          <p:cNvSpPr>
            <a:spLocks noGrp="1"/>
          </p:cNvSpPr>
          <p:nvPr>
            <p:ph type="title"/>
          </p:nvPr>
        </p:nvSpPr>
        <p:spPr>
          <a:xfrm>
            <a:off x="1511076" y="513839"/>
            <a:ext cx="7886700" cy="640923"/>
          </a:xfrm>
        </p:spPr>
        <p:txBody>
          <a:bodyPr>
            <a:normAutofit fontScale="90000"/>
          </a:bodyPr>
          <a:lstStyle/>
          <a:p>
            <a:r>
              <a:rPr lang="en-US" dirty="0"/>
              <a:t>Post-Game Mat Drag </a:t>
            </a:r>
            <a:br>
              <a:rPr lang="en-US" dirty="0"/>
            </a:br>
            <a:r>
              <a:rPr lang="en-US" sz="3100" dirty="0"/>
              <a:t>(Bastyr)</a:t>
            </a:r>
            <a:endParaRPr lang="en-US" dirty="0"/>
          </a:p>
        </p:txBody>
      </p:sp>
      <p:grpSp>
        <p:nvGrpSpPr>
          <p:cNvPr id="7" name="Group 6">
            <a:extLst>
              <a:ext uri="{FF2B5EF4-FFF2-40B4-BE49-F238E27FC236}">
                <a16:creationId xmlns:a16="http://schemas.microsoft.com/office/drawing/2014/main" id="{85F317A3-ECFD-43C7-89C9-238B6880971D}"/>
              </a:ext>
            </a:extLst>
          </p:cNvPr>
          <p:cNvGrpSpPr/>
          <p:nvPr/>
        </p:nvGrpSpPr>
        <p:grpSpPr>
          <a:xfrm>
            <a:off x="2151063" y="3904808"/>
            <a:ext cx="5537761" cy="2301735"/>
            <a:chOff x="-5794819" y="1109509"/>
            <a:chExt cx="12370408" cy="5067454"/>
          </a:xfrm>
        </p:grpSpPr>
        <p:pic>
          <p:nvPicPr>
            <p:cNvPr id="4098" name="Picture 2" descr="https://beaconathletics.com/groundskeeperu/wp-content/uploads/sites/5/2016/08/104d_XoverlappingB-400x300.jpg">
              <a:extLst>
                <a:ext uri="{FF2B5EF4-FFF2-40B4-BE49-F238E27FC236}">
                  <a16:creationId xmlns:a16="http://schemas.microsoft.com/office/drawing/2014/main" id="{F3522D9E-CAE4-4AAC-95E9-1597ED4E0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05"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09A1E8-8503-4239-A4DD-E146F68C184E}"/>
                </a:ext>
              </a:extLst>
            </p:cNvPr>
            <p:cNvSpPr txBox="1"/>
            <p:nvPr/>
          </p:nvSpPr>
          <p:spPr>
            <a:xfrm>
              <a:off x="773805" y="1236305"/>
              <a:ext cx="3344499" cy="660655"/>
            </a:xfrm>
            <a:prstGeom prst="rect">
              <a:avLst/>
            </a:prstGeom>
            <a:noFill/>
          </p:spPr>
          <p:txBody>
            <a:bodyPr wrap="none" rtlCol="0">
              <a:spAutoFit/>
            </a:bodyPr>
            <a:lstStyle/>
            <a:p>
              <a:r>
                <a:rPr lang="en-US" sz="1350" dirty="0"/>
                <a:t>Overlapping Ovals</a:t>
              </a:r>
            </a:p>
          </p:txBody>
        </p:sp>
        <p:sp>
          <p:nvSpPr>
            <p:cNvPr id="11" name="TextBox 10">
              <a:extLst>
                <a:ext uri="{FF2B5EF4-FFF2-40B4-BE49-F238E27FC236}">
                  <a16:creationId xmlns:a16="http://schemas.microsoft.com/office/drawing/2014/main" id="{AFE70327-D990-4686-9617-6252F16E3DE6}"/>
                </a:ext>
              </a:extLst>
            </p:cNvPr>
            <p:cNvSpPr txBox="1"/>
            <p:nvPr/>
          </p:nvSpPr>
          <p:spPr>
            <a:xfrm>
              <a:off x="-5794819" y="1109509"/>
              <a:ext cx="3640276" cy="660655"/>
            </a:xfrm>
            <a:prstGeom prst="rect">
              <a:avLst/>
            </a:prstGeom>
            <a:noFill/>
          </p:spPr>
          <p:txBody>
            <a:bodyPr wrap="none" rtlCol="0">
              <a:spAutoFit/>
            </a:bodyPr>
            <a:lstStyle/>
            <a:p>
              <a:r>
                <a:rPr lang="en-US" sz="1350" dirty="0"/>
                <a:t>Circles, outside </a:t>
              </a:r>
              <a:r>
                <a:rPr lang="en-US" sz="1350" dirty="0">
                  <a:sym typeface="Wingdings" panose="05000000000000000000" pitchFamily="2" charset="2"/>
                </a:rPr>
                <a:t> in</a:t>
              </a:r>
              <a:endParaRPr lang="en-US" sz="1350" dirty="0"/>
            </a:p>
          </p:txBody>
        </p:sp>
      </p:grpSp>
      <p:grpSp>
        <p:nvGrpSpPr>
          <p:cNvPr id="9" name="Group 8">
            <a:extLst>
              <a:ext uri="{FF2B5EF4-FFF2-40B4-BE49-F238E27FC236}">
                <a16:creationId xmlns:a16="http://schemas.microsoft.com/office/drawing/2014/main" id="{7120554A-DFC7-4D39-9B16-69D58ABE0E87}"/>
              </a:ext>
            </a:extLst>
          </p:cNvPr>
          <p:cNvGrpSpPr/>
          <p:nvPr/>
        </p:nvGrpSpPr>
        <p:grpSpPr>
          <a:xfrm>
            <a:off x="7845941" y="3962400"/>
            <a:ext cx="2597237" cy="2244142"/>
            <a:chOff x="6639984" y="1456293"/>
            <a:chExt cx="5098543" cy="4369249"/>
          </a:xfrm>
        </p:grpSpPr>
        <p:pic>
          <p:nvPicPr>
            <p:cNvPr id="4100" name="Picture 4" descr="https://beaconathletics.com/groundskeeperu/wp-content/uploads/sites/5/2016/08/104d_Xfig8-400x300.jpg">
              <a:extLst>
                <a:ext uri="{FF2B5EF4-FFF2-40B4-BE49-F238E27FC236}">
                  <a16:creationId xmlns:a16="http://schemas.microsoft.com/office/drawing/2014/main" id="{F0559DC8-7566-4A77-B809-8DE3AD216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984" y="2001635"/>
              <a:ext cx="5098543" cy="38239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BEF518-AAE5-4DD4-B303-D8210141D5F5}"/>
                </a:ext>
              </a:extLst>
            </p:cNvPr>
            <p:cNvSpPr txBox="1"/>
            <p:nvPr/>
          </p:nvSpPr>
          <p:spPr>
            <a:xfrm>
              <a:off x="6732429" y="1456293"/>
              <a:ext cx="1495358" cy="584247"/>
            </a:xfrm>
            <a:prstGeom prst="rect">
              <a:avLst/>
            </a:prstGeom>
            <a:noFill/>
          </p:spPr>
          <p:txBody>
            <a:bodyPr wrap="none" rtlCol="0">
              <a:spAutoFit/>
            </a:bodyPr>
            <a:lstStyle/>
            <a:p>
              <a:r>
                <a:rPr lang="en-US" sz="1350" dirty="0"/>
                <a:t>Figure 8</a:t>
              </a:r>
            </a:p>
          </p:txBody>
        </p:sp>
      </p:grpSp>
      <p:sp>
        <p:nvSpPr>
          <p:cNvPr id="16" name="Rectangle 15">
            <a:extLst>
              <a:ext uri="{FF2B5EF4-FFF2-40B4-BE49-F238E27FC236}">
                <a16:creationId xmlns:a16="http://schemas.microsoft.com/office/drawing/2014/main" id="{3910E3DF-77A2-4FBB-BDD5-A76A8083ADF3}"/>
              </a:ext>
            </a:extLst>
          </p:cNvPr>
          <p:cNvSpPr/>
          <p:nvPr/>
        </p:nvSpPr>
        <p:spPr>
          <a:xfrm>
            <a:off x="2065715" y="1599837"/>
            <a:ext cx="7548946" cy="2031325"/>
          </a:xfrm>
          <a:prstGeom prst="rect">
            <a:avLst/>
          </a:prstGeom>
        </p:spPr>
        <p:txBody>
          <a:bodyPr wrap="square">
            <a:spAutoFit/>
          </a:bodyPr>
          <a:lstStyle/>
          <a:p>
            <a:pPr marL="257175" indent="-257175">
              <a:buAutoNum type="arabicPeriod"/>
            </a:pPr>
            <a:r>
              <a:rPr lang="en-US" dirty="0"/>
              <a:t>Choose a different pattern than you did last time</a:t>
            </a:r>
          </a:p>
          <a:p>
            <a:pPr marL="257175" indent="-257175">
              <a:buAutoNum type="arabicPeriod"/>
            </a:pPr>
            <a:r>
              <a:rPr lang="en-US" dirty="0"/>
              <a:t>Start at the day position</a:t>
            </a:r>
          </a:p>
          <a:p>
            <a:pPr marL="600075" lvl="1" indent="-257175">
              <a:buAutoNum type="arabicPeriod"/>
            </a:pPr>
            <a:r>
              <a:rPr lang="en-US" dirty="0"/>
              <a:t>M/W/F: 1</a:t>
            </a:r>
            <a:r>
              <a:rPr lang="en-US" baseline="30000" dirty="0"/>
              <a:t>st</a:t>
            </a:r>
            <a:r>
              <a:rPr lang="en-US" dirty="0"/>
              <a:t> base</a:t>
            </a:r>
          </a:p>
          <a:p>
            <a:pPr marL="600075" lvl="1" indent="-257175">
              <a:buAutoNum type="arabicPeriod"/>
            </a:pPr>
            <a:r>
              <a:rPr lang="en-US" dirty="0"/>
              <a:t>Other: 3</a:t>
            </a:r>
            <a:r>
              <a:rPr lang="en-US" baseline="30000" dirty="0"/>
              <a:t>rd</a:t>
            </a:r>
            <a:r>
              <a:rPr lang="en-US" dirty="0"/>
              <a:t> base</a:t>
            </a:r>
          </a:p>
          <a:p>
            <a:pPr marL="142875" indent="-257175">
              <a:buAutoNum type="arabicPeriod"/>
            </a:pPr>
            <a:r>
              <a:rPr lang="en-US" dirty="0"/>
              <a:t>Water prior to games and practices more deeply than just to settle dust, then have players pick up rocks—it goes very quickly!</a:t>
            </a:r>
          </a:p>
          <a:p>
            <a:pPr marL="142875" indent="-257175">
              <a:buAutoNum type="arabicPeriod"/>
            </a:pPr>
            <a:r>
              <a:rPr lang="en-US" dirty="0"/>
              <a:t>After last game for the night, cocoa mat one of those patterns below</a:t>
            </a:r>
          </a:p>
        </p:txBody>
      </p:sp>
      <p:pic>
        <p:nvPicPr>
          <p:cNvPr id="1026" name="Picture 2" descr="https://beaconathletics.com/groundskeeperu/wp-content/uploads/sites/5/2016/08/104d_Xinwardswirl-400x300.jpg">
            <a:extLst>
              <a:ext uri="{FF2B5EF4-FFF2-40B4-BE49-F238E27FC236}">
                <a16:creationId xmlns:a16="http://schemas.microsoft.com/office/drawing/2014/main" id="{5F472311-01BB-4B11-B7C3-06AC0D64F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147" y="4223545"/>
            <a:ext cx="2625895" cy="19694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orth Lake Little League">
            <a:extLst>
              <a:ext uri="{FF2B5EF4-FFF2-40B4-BE49-F238E27FC236}">
                <a16:creationId xmlns:a16="http://schemas.microsoft.com/office/drawing/2014/main" id="{863B659A-6260-418F-9EE6-6B6A95CC3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7749" y="1424"/>
            <a:ext cx="1279972" cy="14305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721459-6F80-4BDB-ABA3-5EA95FB19EE9}"/>
              </a:ext>
            </a:extLst>
          </p:cNvPr>
          <p:cNvSpPr txBox="1"/>
          <p:nvPr/>
        </p:nvSpPr>
        <p:spPr>
          <a:xfrm>
            <a:off x="2151062" y="6250547"/>
            <a:ext cx="2363724" cy="369332"/>
          </a:xfrm>
          <a:prstGeom prst="rect">
            <a:avLst/>
          </a:prstGeom>
          <a:noFill/>
        </p:spPr>
        <p:txBody>
          <a:bodyPr wrap="none" rtlCol="0">
            <a:spAutoFit/>
          </a:bodyPr>
          <a:lstStyle/>
          <a:p>
            <a:r>
              <a:rPr lang="en-US" dirty="0"/>
              <a:t>NEVER INSIDE </a:t>
            </a:r>
            <a:r>
              <a:rPr lang="en-US" dirty="0">
                <a:sym typeface="Wingdings" panose="05000000000000000000" pitchFamily="2" charset="2"/>
              </a:rPr>
              <a:t></a:t>
            </a:r>
            <a:r>
              <a:rPr lang="en-US" dirty="0"/>
              <a:t> OUT</a:t>
            </a:r>
          </a:p>
        </p:txBody>
      </p:sp>
    </p:spTree>
    <p:extLst>
      <p:ext uri="{BB962C8B-B14F-4D97-AF65-F5344CB8AC3E}">
        <p14:creationId xmlns:p14="http://schemas.microsoft.com/office/powerpoint/2010/main" val="6900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 Mandie Neher</a:t>
            </a:r>
          </a:p>
        </p:txBody>
      </p:sp>
      <p:sp>
        <p:nvSpPr>
          <p:cNvPr id="3" name="Content Placeholder 2"/>
          <p:cNvSpPr>
            <a:spLocks noGrp="1"/>
          </p:cNvSpPr>
          <p:nvPr>
            <p:ph idx="1"/>
          </p:nvPr>
        </p:nvSpPr>
        <p:spPr>
          <a:xfrm>
            <a:off x="1293812" y="1676400"/>
            <a:ext cx="8610600" cy="5029200"/>
          </a:xfrm>
        </p:spPr>
        <p:txBody>
          <a:bodyPr>
            <a:normAutofit fontScale="77500" lnSpcReduction="20000"/>
          </a:bodyPr>
          <a:lstStyle/>
          <a:p>
            <a:pPr marL="0" indent="0">
              <a:buNone/>
            </a:pPr>
            <a:r>
              <a:rPr lang="en-US" dirty="0">
                <a:hlinkClick r:id="rId3"/>
              </a:rPr>
              <a:t>scheduler@northlakell.org</a:t>
            </a:r>
            <a:endParaRPr lang="en-US" dirty="0"/>
          </a:p>
          <a:p>
            <a:r>
              <a:rPr lang="en-US" dirty="0"/>
              <a:t>2019 NLLL team count: 50 (6 more than 2016) </a:t>
            </a:r>
          </a:p>
          <a:p>
            <a:r>
              <a:rPr lang="en-US" dirty="0"/>
              <a:t>If you are granted a field (especially turf) and it is NOT rained out by the field owner and you cancel the practice/game due to rain and not because of a true safety problem…..then…..</a:t>
            </a:r>
          </a:p>
          <a:p>
            <a:r>
              <a:rPr lang="en-US" dirty="0"/>
              <a:t>Field scheduling is extremely complex.   Be:</a:t>
            </a:r>
          </a:p>
          <a:p>
            <a:pPr lvl="1"/>
            <a:r>
              <a:rPr lang="en-US" dirty="0"/>
              <a:t>Flexible</a:t>
            </a:r>
          </a:p>
          <a:p>
            <a:pPr lvl="1"/>
            <a:r>
              <a:rPr lang="en-US" dirty="0"/>
              <a:t>Nice</a:t>
            </a:r>
          </a:p>
          <a:p>
            <a:pPr lvl="1"/>
            <a:r>
              <a:rPr lang="en-US" dirty="0"/>
              <a:t>Reasonable</a:t>
            </a:r>
          </a:p>
          <a:p>
            <a:pPr lvl="1"/>
            <a:r>
              <a:rPr lang="en-US" dirty="0"/>
              <a:t>Patient</a:t>
            </a:r>
          </a:p>
          <a:p>
            <a:r>
              <a:rPr lang="en-US" dirty="0"/>
              <a:t>Scheduler requires quick responses to set a plan in motion </a:t>
            </a:r>
          </a:p>
          <a:p>
            <a:r>
              <a:rPr lang="en-US" dirty="0"/>
              <a:t>Mother Nature can be everyone’s enemy</a:t>
            </a:r>
          </a:p>
          <a:p>
            <a:r>
              <a:rPr lang="en-US" dirty="0"/>
              <a:t>Field access is often out of league’s control</a:t>
            </a:r>
          </a:p>
          <a:p>
            <a:r>
              <a:rPr lang="en-US" dirty="0"/>
              <a:t>Make-up Games/Practices</a:t>
            </a:r>
          </a:p>
          <a:p>
            <a:pPr lvl="1"/>
            <a:r>
              <a:rPr lang="en-US" dirty="0">
                <a:solidFill>
                  <a:srgbClr val="00B0F0"/>
                </a:solidFill>
              </a:rPr>
              <a:t>Use your normal practice time/location </a:t>
            </a:r>
            <a:r>
              <a:rPr lang="en-US" dirty="0"/>
              <a:t>as the first choice for a make-up game.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133902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 Debbie Hogge</a:t>
            </a:r>
            <a:br>
              <a:rPr lang="en-US" dirty="0"/>
            </a:br>
            <a:r>
              <a:rPr lang="en-US" dirty="0">
                <a:hlinkClick r:id="rId3" tooltip="sdhogge1@gmail.com"/>
              </a:rPr>
              <a:t>sdhogge1@gmail.com</a:t>
            </a:r>
            <a:endParaRPr lang="en-US" dirty="0"/>
          </a:p>
        </p:txBody>
      </p:sp>
      <p:sp>
        <p:nvSpPr>
          <p:cNvPr id="3" name="Content Placeholder 2"/>
          <p:cNvSpPr>
            <a:spLocks noGrp="1"/>
          </p:cNvSpPr>
          <p:nvPr>
            <p:ph sz="half" idx="1"/>
          </p:nvPr>
        </p:nvSpPr>
        <p:spPr/>
        <p:txBody>
          <a:bodyPr>
            <a:noAutofit/>
          </a:bodyPr>
          <a:lstStyle/>
          <a:p>
            <a:pPr lvl="0"/>
            <a:r>
              <a:rPr lang="en-US" dirty="0"/>
              <a:t>Safety Forms</a:t>
            </a:r>
            <a:endParaRPr lang="en-US" sz="2000" dirty="0"/>
          </a:p>
          <a:p>
            <a:pPr lvl="1"/>
            <a:r>
              <a:rPr lang="en-US" dirty="0"/>
              <a:t>Online at northlakell.org</a:t>
            </a:r>
            <a:endParaRPr lang="en-US" sz="1800" dirty="0"/>
          </a:p>
          <a:p>
            <a:pPr lvl="1"/>
            <a:r>
              <a:rPr lang="en-US" dirty="0"/>
              <a:t>Medical Releases</a:t>
            </a:r>
            <a:endParaRPr lang="en-US" sz="1800" dirty="0"/>
          </a:p>
          <a:p>
            <a:pPr lvl="1"/>
            <a:r>
              <a:rPr lang="en-US" dirty="0"/>
              <a:t>Injury Tracking Form</a:t>
            </a:r>
            <a:endParaRPr lang="en-US" sz="1800" dirty="0"/>
          </a:p>
          <a:p>
            <a:pPr lvl="1"/>
            <a:r>
              <a:rPr lang="en-US" dirty="0"/>
              <a:t>Emergency Contact Form</a:t>
            </a:r>
            <a:endParaRPr lang="en-US" sz="1800" dirty="0"/>
          </a:p>
          <a:p>
            <a:pPr lvl="0"/>
            <a:r>
              <a:rPr lang="en-US" dirty="0"/>
              <a:t>First Aid Kit</a:t>
            </a:r>
            <a:endParaRPr lang="en-US" sz="2000" dirty="0"/>
          </a:p>
          <a:p>
            <a:pPr lvl="1"/>
            <a:r>
              <a:rPr lang="en-US" dirty="0"/>
              <a:t>Contents</a:t>
            </a:r>
            <a:endParaRPr lang="en-US" sz="1800" dirty="0"/>
          </a:p>
          <a:p>
            <a:pPr lvl="1"/>
            <a:r>
              <a:rPr lang="en-US" dirty="0"/>
              <a:t>Replenish</a:t>
            </a:r>
            <a:endParaRPr lang="en-US" sz="1800" dirty="0"/>
          </a:p>
          <a:p>
            <a:pPr lvl="0"/>
            <a:r>
              <a:rPr lang="en-US" dirty="0"/>
              <a:t>Training</a:t>
            </a:r>
            <a:endParaRPr lang="en-US" sz="2000" dirty="0"/>
          </a:p>
          <a:p>
            <a:pPr lvl="1"/>
            <a:r>
              <a:rPr lang="en-US" dirty="0"/>
              <a:t>Today’s training</a:t>
            </a:r>
          </a:p>
          <a:p>
            <a:pPr lvl="1"/>
            <a:r>
              <a:rPr lang="en-US" dirty="0"/>
              <a:t>March 2</a:t>
            </a:r>
            <a:r>
              <a:rPr lang="en-US" baseline="30000" dirty="0"/>
              <a:t>nd</a:t>
            </a:r>
            <a:r>
              <a:rPr lang="en-US" dirty="0"/>
              <a:t> if needed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pSp>
        <p:nvGrpSpPr>
          <p:cNvPr id="6" name="frame"/>
          <p:cNvGrpSpPr/>
          <p:nvPr/>
        </p:nvGrpSpPr>
        <p:grpSpPr bwMode="invGray">
          <a:xfrm flipH="1">
            <a:off x="7237412" y="1839798"/>
            <a:ext cx="3657600" cy="4103802"/>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graphicFrame>
        <p:nvGraphicFramePr>
          <p:cNvPr id="309" name="Content Placeholder 2"/>
          <p:cNvGraphicFramePr>
            <a:graphicFrameLocks/>
          </p:cNvGraphicFramePr>
          <p:nvPr>
            <p:extLst>
              <p:ext uri="{D42A27DB-BD31-4B8C-83A1-F6EECF244321}">
                <p14:modId xmlns:p14="http://schemas.microsoft.com/office/powerpoint/2010/main" val="73797643"/>
              </p:ext>
            </p:extLst>
          </p:nvPr>
        </p:nvGraphicFramePr>
        <p:xfrm>
          <a:off x="7389813" y="1969339"/>
          <a:ext cx="3352800" cy="3840480"/>
        </p:xfrm>
        <a:graphic>
          <a:graphicData uri="http://schemas.openxmlformats.org/drawingml/2006/table">
            <a:tbl>
              <a:tblPr>
                <a:tableStyleId>{6E25E649-3F16-4E02-A733-19D2CDBF48F0}</a:tableStyleId>
              </a:tblPr>
              <a:tblGrid>
                <a:gridCol w="3352800">
                  <a:extLst>
                    <a:ext uri="{9D8B030D-6E8A-4147-A177-3AD203B41FA5}">
                      <a16:colId xmlns:a16="http://schemas.microsoft.com/office/drawing/2014/main" val="20000"/>
                    </a:ext>
                  </a:extLst>
                </a:gridCol>
              </a:tblGrid>
              <a:tr h="2689860">
                <a:tc>
                  <a:txBody>
                    <a:bodyPr/>
                    <a:lstStyle/>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3 Instant Ice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Plastic Bags for Ice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6 Antiseptic Wipes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Large Bandages 2” x 4”</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Large Non-stick Bandages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20 Band Aids 1” x 3”</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Antiseptic Cream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Roll 2” Sports tape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Eye Pads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Roll of Gauze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Burn Cream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Pair of Latex Gloves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Pair of Tweezers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Sterile Gauze Pads</a:t>
                      </a:r>
                      <a:endParaRPr lang="en-US" sz="1800" dirty="0">
                        <a:solidFill>
                          <a:srgbClr val="48BCED"/>
                        </a:solidFill>
                        <a:effectLst/>
                        <a:latin typeface="Times New Roman" panose="02020603050405020304" pitchFamily="18" charset="0"/>
                        <a:ea typeface="Times New Roman" panose="02020603050405020304" pitchFamily="18" charset="0"/>
                      </a:endParaRPr>
                    </a:p>
                  </a:txBody>
                  <a:tcPr marL="68580" marR="68580" marT="0" marB="0">
                    <a:solidFill>
                      <a:srgbClr val="0E0E0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3144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sz="half" idx="1"/>
          </p:nvPr>
        </p:nvSpPr>
        <p:spPr/>
        <p:txBody>
          <a:bodyPr>
            <a:normAutofit/>
          </a:bodyPr>
          <a:lstStyle/>
          <a:p>
            <a:pPr marL="457200" indent="-457200">
              <a:buFont typeface="+mj-lt"/>
              <a:buAutoNum type="arabicPeriod"/>
            </a:pPr>
            <a:r>
              <a:rPr lang="en-US" dirty="0"/>
              <a:t>Sign In</a:t>
            </a:r>
          </a:p>
          <a:p>
            <a:pPr marL="457200" indent="-457200">
              <a:buFont typeface="+mj-lt"/>
              <a:buAutoNum type="arabicPeriod"/>
            </a:pPr>
            <a:r>
              <a:rPr lang="en-US" dirty="0"/>
              <a:t>Introductions</a:t>
            </a:r>
          </a:p>
          <a:p>
            <a:pPr marL="457200" indent="-457200">
              <a:buFont typeface="+mj-lt"/>
              <a:buAutoNum type="arabicPeriod"/>
            </a:pPr>
            <a:r>
              <a:rPr lang="en-US" dirty="0"/>
              <a:t>NLLL Philosophy and The Importance of Our Culture</a:t>
            </a:r>
          </a:p>
          <a:p>
            <a:pPr marL="457200" indent="-457200">
              <a:spcBef>
                <a:spcPts val="1000"/>
              </a:spcBef>
              <a:buFont typeface="+mj-lt"/>
              <a:buAutoNum type="arabicPeriod"/>
            </a:pPr>
            <a:r>
              <a:rPr lang="en-US" dirty="0"/>
              <a:t>Getting Started</a:t>
            </a:r>
          </a:p>
          <a:p>
            <a:pPr marL="758952" lvl="1" indent="-457200">
              <a:spcBef>
                <a:spcPts val="1000"/>
              </a:spcBef>
              <a:buFont typeface="+mj-lt"/>
              <a:buAutoNum type="arabicPeriod"/>
            </a:pPr>
            <a:r>
              <a:rPr lang="en-US" dirty="0"/>
              <a:t>Volunteers</a:t>
            </a:r>
          </a:p>
          <a:p>
            <a:pPr marL="758952" lvl="1" indent="-457200">
              <a:spcBef>
                <a:spcPts val="1000"/>
              </a:spcBef>
              <a:buFont typeface="+mj-lt"/>
              <a:buAutoNum type="arabicPeriod"/>
            </a:pPr>
            <a:r>
              <a:rPr lang="en-US" dirty="0"/>
              <a:t>Forms and Administration</a:t>
            </a:r>
          </a:p>
          <a:p>
            <a:pPr marL="758952" lvl="1" indent="-457200">
              <a:spcBef>
                <a:spcPts val="1000"/>
              </a:spcBef>
              <a:buFont typeface="+mj-lt"/>
              <a:buAutoNum type="arabicPeriod"/>
            </a:pPr>
            <a:r>
              <a:rPr lang="en-US" dirty="0"/>
              <a:t>Practice Planning</a:t>
            </a:r>
          </a:p>
          <a:p>
            <a:pPr marL="457200" indent="-457200">
              <a:spcBef>
                <a:spcPts val="1000"/>
              </a:spcBef>
              <a:buFont typeface="+mj-lt"/>
              <a:buAutoNum type="arabicPeriod"/>
            </a:pPr>
            <a:r>
              <a:rPr lang="en-US" dirty="0"/>
              <a:t>Rules and Game Operations</a:t>
            </a:r>
          </a:p>
          <a:p>
            <a:pPr marL="0" indent="0">
              <a:spcBef>
                <a:spcPts val="1000"/>
              </a:spcBef>
              <a:buNone/>
            </a:pPr>
            <a:endParaRPr lang="en-US" dirty="0"/>
          </a:p>
        </p:txBody>
      </p:sp>
      <p:sp>
        <p:nvSpPr>
          <p:cNvPr id="10" name="Content Placeholder 9"/>
          <p:cNvSpPr>
            <a:spLocks noGrp="1"/>
          </p:cNvSpPr>
          <p:nvPr>
            <p:ph sz="half" idx="2"/>
          </p:nvPr>
        </p:nvSpPr>
        <p:spPr/>
        <p:txBody>
          <a:bodyPr>
            <a:normAutofit/>
          </a:bodyPr>
          <a:lstStyle/>
          <a:p>
            <a:pPr marL="457200" indent="-457200">
              <a:buFont typeface="+mj-lt"/>
              <a:buAutoNum type="arabicPeriod" startAt="6"/>
            </a:pPr>
            <a:r>
              <a:rPr lang="en-US" dirty="0"/>
              <a:t>League Functions</a:t>
            </a:r>
          </a:p>
          <a:p>
            <a:pPr marL="758952" lvl="1" indent="-457200">
              <a:buFont typeface="+mj-lt"/>
              <a:buAutoNum type="arabicPeriod"/>
            </a:pPr>
            <a:r>
              <a:rPr lang="en-US" dirty="0"/>
              <a:t>Fields</a:t>
            </a:r>
          </a:p>
          <a:p>
            <a:pPr marL="758952" lvl="1" indent="-457200">
              <a:buFont typeface="+mj-lt"/>
              <a:buAutoNum type="arabicPeriod"/>
            </a:pPr>
            <a:r>
              <a:rPr lang="en-US" dirty="0"/>
              <a:t>Scheduling</a:t>
            </a:r>
          </a:p>
          <a:p>
            <a:pPr marL="758952" lvl="1" indent="-457200">
              <a:buFont typeface="+mj-lt"/>
              <a:buAutoNum type="arabicPeriod"/>
            </a:pPr>
            <a:r>
              <a:rPr lang="en-US" dirty="0"/>
              <a:t>Safety</a:t>
            </a:r>
          </a:p>
          <a:p>
            <a:pPr marL="758952" lvl="1" indent="-457200">
              <a:buFont typeface="+mj-lt"/>
              <a:buAutoNum type="arabicPeriod"/>
            </a:pPr>
            <a:r>
              <a:rPr lang="en-US" dirty="0"/>
              <a:t>Fundraising</a:t>
            </a:r>
          </a:p>
          <a:p>
            <a:pPr marL="758952" lvl="1" indent="-457200">
              <a:buFont typeface="+mj-lt"/>
              <a:buAutoNum type="arabicPeriod"/>
            </a:pPr>
            <a:r>
              <a:rPr lang="en-US" dirty="0"/>
              <a:t>Little League Day at T-Mobile Park</a:t>
            </a:r>
          </a:p>
          <a:p>
            <a:pPr marL="758952" lvl="1" indent="-457200">
              <a:buFont typeface="+mj-lt"/>
              <a:buAutoNum type="arabicPeriod"/>
            </a:pPr>
            <a:r>
              <a:rPr lang="en-US" dirty="0"/>
              <a:t>Concessions</a:t>
            </a:r>
          </a:p>
          <a:p>
            <a:pPr marL="457200" indent="-457200">
              <a:buFont typeface="+mj-lt"/>
              <a:buAutoNum type="arabicPeriod" startAt="6"/>
            </a:pPr>
            <a:r>
              <a:rPr lang="en-US" dirty="0"/>
              <a:t>Equipment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84891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idx="1"/>
          </p:nvPr>
        </p:nvSpPr>
        <p:spPr>
          <a:xfrm>
            <a:off x="1522414" y="1599234"/>
            <a:ext cx="9144000" cy="4267200"/>
          </a:xfrm>
        </p:spPr>
        <p:txBody>
          <a:bodyPr>
            <a:noAutofit/>
          </a:bodyPr>
          <a:lstStyle/>
          <a:p>
            <a:pPr lvl="0"/>
            <a:r>
              <a:rPr lang="en-US" sz="2000" dirty="0">
                <a:solidFill>
                  <a:schemeClr val="accent5">
                    <a:lumMod val="60000"/>
                    <a:lumOff val="40000"/>
                  </a:schemeClr>
                </a:solidFill>
              </a:rPr>
              <a:t>You are responsible for each player from the time they are dropped off until their parent picks them up, or somebody designated by their parent. Players are NOT to be left alone.   Make sure kids don’t wander into the woods at Bastyr before or after practice.</a:t>
            </a:r>
          </a:p>
          <a:p>
            <a:r>
              <a:rPr lang="en-US" sz="2000" dirty="0"/>
              <a:t>Incident Forms:  www.northlakell.org </a:t>
            </a:r>
          </a:p>
          <a:p>
            <a:pPr>
              <a:spcBef>
                <a:spcPts val="1000"/>
              </a:spcBef>
            </a:pPr>
            <a:r>
              <a:rPr lang="en-US" sz="2000" dirty="0"/>
              <a:t>Ice!  Assign a parent to bring (</a:t>
            </a:r>
            <a:r>
              <a:rPr lang="en-US" sz="2000" b="1" dirty="0">
                <a:solidFill>
                  <a:schemeClr val="accent1">
                    <a:lumMod val="60000"/>
                    <a:lumOff val="40000"/>
                  </a:schemeClr>
                </a:solidFill>
              </a:rPr>
              <a:t>real !!</a:t>
            </a:r>
            <a:r>
              <a:rPr lang="en-US" sz="2000" b="1" dirty="0"/>
              <a:t>) </a:t>
            </a:r>
            <a:r>
              <a:rPr lang="en-US" sz="2000" dirty="0"/>
              <a:t>ice to every practice and game</a:t>
            </a:r>
          </a:p>
          <a:p>
            <a:pPr marL="0" indent="0">
              <a:spcBef>
                <a:spcPts val="0"/>
              </a:spcBef>
              <a:buNone/>
              <a:tabLst>
                <a:tab pos="285750" algn="l"/>
              </a:tabLst>
            </a:pPr>
            <a:r>
              <a:rPr lang="en-US" sz="2000" dirty="0"/>
              <a:t>	</a:t>
            </a:r>
            <a:r>
              <a:rPr lang="en-US" sz="2000" i="1" dirty="0"/>
              <a:t>Note</a:t>
            </a:r>
            <a:r>
              <a:rPr lang="en-US" sz="2000" dirty="0"/>
              <a:t>:  needs to be someone dependable</a:t>
            </a:r>
          </a:p>
          <a:p>
            <a:r>
              <a:rPr lang="en-US" sz="2000" dirty="0"/>
              <a:t>Batting Cages – bats down!</a:t>
            </a:r>
          </a:p>
          <a:p>
            <a:r>
              <a:rPr lang="en-US" sz="2000" dirty="0"/>
              <a:t>Throwing – don’t walk between the lines</a:t>
            </a:r>
          </a:p>
          <a:p>
            <a:r>
              <a:rPr lang="en-US" sz="2000" dirty="0"/>
              <a:t>Curb uncontrolled throwing or hitting or horseplay – No Flyers’ Up</a:t>
            </a:r>
          </a:p>
          <a:p>
            <a:r>
              <a:rPr lang="en-US" sz="2000" dirty="0"/>
              <a:t>Someone will get a ball in the face at the first practice</a:t>
            </a:r>
          </a:p>
          <a:p>
            <a:pPr lvl="1"/>
            <a:r>
              <a:rPr lang="en-US" dirty="0"/>
              <a:t>Be prepared, be calm</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15264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sz="half" idx="1"/>
          </p:nvPr>
        </p:nvSpPr>
        <p:spPr>
          <a:xfrm>
            <a:off x="1522413" y="1905000"/>
            <a:ext cx="4419599" cy="4648200"/>
          </a:xfrm>
        </p:spPr>
        <p:txBody>
          <a:bodyPr>
            <a:normAutofit fontScale="85000" lnSpcReduction="20000"/>
          </a:bodyPr>
          <a:lstStyle/>
          <a:p>
            <a:pPr lvl="0"/>
            <a:r>
              <a:rPr lang="en-US" dirty="0"/>
              <a:t>Injuries</a:t>
            </a:r>
            <a:endParaRPr lang="en-US" sz="1800" dirty="0"/>
          </a:p>
          <a:p>
            <a:pPr lvl="1"/>
            <a:r>
              <a:rPr lang="en-US" dirty="0"/>
              <a:t>Always notify parent</a:t>
            </a:r>
          </a:p>
          <a:p>
            <a:pPr lvl="1"/>
            <a:r>
              <a:rPr lang="en-US" dirty="0"/>
              <a:t>Severe:  call 911</a:t>
            </a:r>
          </a:p>
          <a:p>
            <a:pPr lvl="1"/>
            <a:r>
              <a:rPr lang="en-US" dirty="0"/>
              <a:t>Managers carry Medical Releases</a:t>
            </a:r>
            <a:endParaRPr lang="en-US" sz="1800" dirty="0"/>
          </a:p>
          <a:p>
            <a:r>
              <a:rPr lang="en-US" dirty="0"/>
              <a:t>Treatment</a:t>
            </a:r>
          </a:p>
          <a:p>
            <a:pPr lvl="1"/>
            <a:r>
              <a:rPr lang="en-US" dirty="0"/>
              <a:t>Cuts &amp; scrapes</a:t>
            </a:r>
            <a:endParaRPr lang="en-US" sz="1800" dirty="0"/>
          </a:p>
          <a:p>
            <a:pPr lvl="2"/>
            <a:r>
              <a:rPr lang="en-US" sz="2000" dirty="0"/>
              <a:t>Clean, dress, no blood on uniform</a:t>
            </a:r>
          </a:p>
          <a:p>
            <a:pPr lvl="1"/>
            <a:r>
              <a:rPr lang="en-US" dirty="0"/>
              <a:t>Bumps</a:t>
            </a:r>
            <a:endParaRPr lang="en-US" sz="1800" dirty="0"/>
          </a:p>
          <a:p>
            <a:pPr lvl="2"/>
            <a:r>
              <a:rPr lang="en-US" sz="2000" dirty="0"/>
              <a:t>Ice</a:t>
            </a:r>
            <a:endParaRPr lang="en-US" dirty="0"/>
          </a:p>
          <a:p>
            <a:pPr lvl="1"/>
            <a:r>
              <a:rPr lang="en-US" dirty="0"/>
              <a:t>Concussion</a:t>
            </a:r>
            <a:endParaRPr lang="en-US" sz="1800" dirty="0"/>
          </a:p>
          <a:p>
            <a:pPr lvl="2"/>
            <a:r>
              <a:rPr lang="en-US" sz="2000" dirty="0"/>
              <a:t>Lystedt Law</a:t>
            </a:r>
          </a:p>
          <a:p>
            <a:pPr lvl="0"/>
            <a:r>
              <a:rPr lang="en-US" dirty="0"/>
              <a:t>Fields</a:t>
            </a:r>
            <a:endParaRPr lang="en-US" sz="1800" dirty="0"/>
          </a:p>
          <a:p>
            <a:pPr lvl="1"/>
            <a:r>
              <a:rPr lang="en-US" dirty="0"/>
              <a:t>Inspect prior to game</a:t>
            </a:r>
          </a:p>
          <a:p>
            <a:pPr lvl="1"/>
            <a:r>
              <a:rPr lang="en-US" sz="2000" dirty="0"/>
              <a:t>Both teams should do a </a:t>
            </a:r>
            <a:r>
              <a:rPr lang="en-US" dirty="0"/>
              <a:t>“rock walk” before the game</a:t>
            </a:r>
            <a:endParaRPr lang="en-US" sz="2000" dirty="0"/>
          </a:p>
          <a:p>
            <a:pPr lvl="2"/>
            <a:endParaRPr lang="en-US" sz="1600" dirty="0"/>
          </a:p>
          <a:p>
            <a:endParaRPr lang="en-US" dirty="0"/>
          </a:p>
        </p:txBody>
      </p:sp>
      <p:sp>
        <p:nvSpPr>
          <p:cNvPr id="4" name="Content Placeholder 3"/>
          <p:cNvSpPr>
            <a:spLocks noGrp="1"/>
          </p:cNvSpPr>
          <p:nvPr>
            <p:ph sz="half" idx="2"/>
          </p:nvPr>
        </p:nvSpPr>
        <p:spPr>
          <a:xfrm>
            <a:off x="6246815" y="1905000"/>
            <a:ext cx="4419598" cy="4800600"/>
          </a:xfrm>
        </p:spPr>
        <p:txBody>
          <a:bodyPr>
            <a:normAutofit fontScale="85000" lnSpcReduction="20000"/>
          </a:bodyPr>
          <a:lstStyle/>
          <a:p>
            <a:pPr lvl="0"/>
            <a:r>
              <a:rPr lang="en-US" dirty="0"/>
              <a:t>Equipment </a:t>
            </a:r>
          </a:p>
          <a:p>
            <a:pPr lvl="1"/>
            <a:r>
              <a:rPr lang="en-US" dirty="0"/>
              <a:t>Inspect before season, all must have current certification</a:t>
            </a:r>
          </a:p>
          <a:p>
            <a:pPr lvl="1"/>
            <a:r>
              <a:rPr lang="en-US" dirty="0"/>
              <a:t>Cups </a:t>
            </a:r>
            <a:r>
              <a:rPr lang="en-US" dirty="0">
                <a:solidFill>
                  <a:schemeClr val="accent5">
                    <a:lumMod val="60000"/>
                    <a:lumOff val="40000"/>
                  </a:schemeClr>
                </a:solidFill>
              </a:rPr>
              <a:t>, no jewelry</a:t>
            </a:r>
          </a:p>
          <a:p>
            <a:pPr lvl="0"/>
            <a:r>
              <a:rPr lang="en-US" dirty="0"/>
              <a:t>Games &amp; Practices </a:t>
            </a:r>
            <a:endParaRPr lang="en-US" sz="2000" dirty="0"/>
          </a:p>
          <a:p>
            <a:pPr lvl="1"/>
            <a:r>
              <a:rPr lang="en-US" dirty="0"/>
              <a:t>No bats, except batter</a:t>
            </a:r>
          </a:p>
          <a:p>
            <a:pPr lvl="1"/>
            <a:r>
              <a:rPr lang="en-US" dirty="0"/>
              <a:t>Players stay in dugout</a:t>
            </a:r>
          </a:p>
          <a:p>
            <a:pPr lvl="1"/>
            <a:r>
              <a:rPr lang="en-US" sz="1800" dirty="0"/>
              <a:t>Bats down in batting cages</a:t>
            </a:r>
          </a:p>
          <a:p>
            <a:pPr lvl="0"/>
            <a:r>
              <a:rPr lang="en-US" dirty="0"/>
              <a:t>Facilities</a:t>
            </a:r>
            <a:endParaRPr lang="en-US" sz="2000" dirty="0"/>
          </a:p>
          <a:p>
            <a:pPr lvl="1"/>
            <a:r>
              <a:rPr lang="en-US" dirty="0"/>
              <a:t>Parents supervise siblings</a:t>
            </a:r>
          </a:p>
          <a:p>
            <a:pPr lvl="1"/>
            <a:r>
              <a:rPr lang="en-US" dirty="0"/>
              <a:t>Lightning </a:t>
            </a:r>
          </a:p>
          <a:p>
            <a:pPr lvl="1"/>
            <a:r>
              <a:rPr lang="en-US" dirty="0"/>
              <a:t>No dogs, tobacco, alcohol, or sunflower seeds</a:t>
            </a:r>
          </a:p>
          <a:p>
            <a:pPr lvl="0"/>
            <a:r>
              <a:rPr lang="en-US" dirty="0"/>
              <a:t>Discipline</a:t>
            </a:r>
            <a:endParaRPr lang="en-US" sz="2000" dirty="0"/>
          </a:p>
          <a:p>
            <a:pPr lvl="1"/>
            <a:r>
              <a:rPr lang="en-US" dirty="0"/>
              <a:t>Keep control of team – stay safe</a:t>
            </a:r>
          </a:p>
          <a:p>
            <a:pPr lvl="1"/>
            <a:r>
              <a:rPr lang="en-US" dirty="0"/>
              <a:t>No “uncontrolled play” before or after practice</a:t>
            </a:r>
            <a:endParaRPr lang="en-US" sz="1800" dirty="0"/>
          </a:p>
          <a:p>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269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Fundraising/Sponsorship</a:t>
            </a:r>
            <a:endParaRPr lang="en-US" sz="1800" dirty="0"/>
          </a:p>
        </p:txBody>
      </p:sp>
      <p:sp>
        <p:nvSpPr>
          <p:cNvPr id="3" name="Content Placeholder 2"/>
          <p:cNvSpPr>
            <a:spLocks noGrp="1"/>
          </p:cNvSpPr>
          <p:nvPr>
            <p:ph idx="1"/>
          </p:nvPr>
        </p:nvSpPr>
        <p:spPr>
          <a:xfrm>
            <a:off x="1523604" y="1673127"/>
            <a:ext cx="9799536" cy="5066247"/>
          </a:xfrm>
        </p:spPr>
        <p:txBody>
          <a:bodyPr>
            <a:normAutofit fontScale="85000" lnSpcReduction="10000"/>
          </a:bodyPr>
          <a:lstStyle/>
          <a:p>
            <a:r>
              <a:rPr lang="en-US" b="1" dirty="0">
                <a:solidFill>
                  <a:srgbClr val="00B0F0"/>
                </a:solidFill>
              </a:rPr>
              <a:t>Each team must have a designated Fundraising and/or  Family Fun Day Coordinator</a:t>
            </a:r>
          </a:p>
          <a:p>
            <a:pPr lvl="1"/>
            <a:r>
              <a:rPr lang="en-US" sz="2099" dirty="0"/>
              <a:t>League contacts:</a:t>
            </a:r>
          </a:p>
          <a:p>
            <a:pPr lvl="2"/>
            <a:r>
              <a:rPr lang="en-US" sz="1899" dirty="0"/>
              <a:t>Andrew Holes—Sponsorship: </a:t>
            </a:r>
            <a:r>
              <a:rPr lang="en-US" u="sng" dirty="0">
                <a:hlinkClick r:id="rId3"/>
              </a:rPr>
              <a:t>andrew@jwilburfoods.com</a:t>
            </a:r>
            <a:r>
              <a:rPr lang="en-US" dirty="0"/>
              <a:t>.</a:t>
            </a:r>
          </a:p>
          <a:p>
            <a:pPr lvl="2"/>
            <a:r>
              <a:rPr lang="en-US" sz="1999" dirty="0"/>
              <a:t>Get the word out!! We are an all volunteer league!</a:t>
            </a:r>
            <a:endParaRPr lang="en-US" sz="1899" dirty="0"/>
          </a:p>
          <a:p>
            <a:r>
              <a:rPr lang="en-US" b="1" dirty="0">
                <a:solidFill>
                  <a:srgbClr val="00B0F0"/>
                </a:solidFill>
              </a:rPr>
              <a:t>Family Fun Day  </a:t>
            </a:r>
          </a:p>
          <a:p>
            <a:r>
              <a:rPr lang="en-US" sz="2799" dirty="0"/>
              <a:t>May 18, 2019 </a:t>
            </a:r>
            <a:r>
              <a:rPr lang="en-US" dirty="0"/>
              <a:t>Time TBC (likely 10:00am to 4:00pm) @ Bastyr </a:t>
            </a:r>
            <a:endParaRPr lang="en-US" sz="2099" dirty="0"/>
          </a:p>
          <a:p>
            <a:pPr lvl="1"/>
            <a:r>
              <a:rPr lang="en-US" sz="1699" dirty="0"/>
              <a:t>Get the word out!! We are an all volunteer league!  Family Fun Day provides more than $5000 to the league budget</a:t>
            </a:r>
          </a:p>
          <a:p>
            <a:pPr lvl="1"/>
            <a:r>
              <a:rPr lang="en-US" sz="1699" dirty="0"/>
              <a:t>Team pictures - $4.50 per player back to NLLL</a:t>
            </a:r>
          </a:p>
          <a:p>
            <a:pPr lvl="1"/>
            <a:r>
              <a:rPr lang="en-US" sz="1699" dirty="0"/>
              <a:t>Derby and  Skills - players collect pledge money </a:t>
            </a:r>
          </a:p>
          <a:p>
            <a:pPr lvl="1"/>
            <a:r>
              <a:rPr lang="en-US" sz="1699" dirty="0"/>
              <a:t> Silent auction -  </a:t>
            </a:r>
            <a:r>
              <a:rPr lang="en-US" sz="1699" dirty="0">
                <a:solidFill>
                  <a:srgbClr val="00B0F0"/>
                </a:solidFill>
              </a:rPr>
              <a:t>team</a:t>
            </a:r>
            <a:r>
              <a:rPr lang="en-US" sz="1699" dirty="0"/>
              <a:t> theme baskets</a:t>
            </a:r>
          </a:p>
          <a:p>
            <a:pPr lvl="1"/>
            <a:r>
              <a:rPr lang="en-US" sz="1699" dirty="0"/>
              <a:t>Family carnival All day:  games, dunk tanks, etc.... Prizes, food, fun</a:t>
            </a:r>
          </a:p>
          <a:p>
            <a:pPr lvl="1"/>
            <a:r>
              <a:rPr lang="en-US" sz="1699" dirty="0"/>
              <a:t>Team fundraising packets distribution</a:t>
            </a:r>
          </a:p>
          <a:p>
            <a:pPr lvl="1"/>
            <a:r>
              <a:rPr lang="en-US" sz="1699" dirty="0"/>
              <a:t>All FFD information/forms will be posted to NLLL website</a:t>
            </a:r>
          </a:p>
          <a:p>
            <a:r>
              <a:rPr lang="en-US" b="1" dirty="0">
                <a:solidFill>
                  <a:srgbClr val="00B0F0"/>
                </a:solidFill>
              </a:rPr>
              <a:t>Sponsorships and Corporate Matching (NLLL is 503(c) )</a:t>
            </a:r>
          </a:p>
          <a:p>
            <a:pPr lvl="1"/>
            <a:r>
              <a:rPr lang="en-US" sz="1699" dirty="0"/>
              <a:t>We LOVE the small businessperson and can provide relatively inexpensive exposure to 300+ Kenmore/Bothell families</a:t>
            </a:r>
          </a:p>
          <a:p>
            <a:pPr lvl="1"/>
            <a:r>
              <a:rPr lang="en-US" sz="1699" dirty="0"/>
              <a:t>Corporate Matching Program (</a:t>
            </a:r>
            <a:r>
              <a:rPr lang="en-US" sz="1699" i="1" dirty="0"/>
              <a:t>e.g. </a:t>
            </a:r>
            <a:r>
              <a:rPr lang="en-US" sz="1699" dirty="0"/>
              <a:t>Microsoft, Boeing ) – Umpires, Coaches, Scorekeepers</a:t>
            </a:r>
          </a:p>
          <a:p>
            <a:pPr lvl="1"/>
            <a:endParaRPr lang="en-US" b="1" dirty="0">
              <a:solidFill>
                <a:srgbClr val="00B0F0"/>
              </a:solidFill>
            </a:endParaRPr>
          </a:p>
          <a:p>
            <a:pPr marL="548475" lvl="2"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295124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Little League Days at T-Mobile Park!</a:t>
            </a:r>
          </a:p>
        </p:txBody>
      </p:sp>
      <p:sp>
        <p:nvSpPr>
          <p:cNvPr id="3" name="Content Placeholder 2"/>
          <p:cNvSpPr>
            <a:spLocks noGrp="1"/>
          </p:cNvSpPr>
          <p:nvPr>
            <p:ph sz="half" idx="2"/>
          </p:nvPr>
        </p:nvSpPr>
        <p:spPr>
          <a:xfrm>
            <a:off x="773829" y="1600200"/>
            <a:ext cx="5444877" cy="4919008"/>
          </a:xfrm>
        </p:spPr>
        <p:txBody>
          <a:bodyPr>
            <a:normAutofit fontScale="62500" lnSpcReduction="20000"/>
          </a:bodyPr>
          <a:lstStyle/>
          <a:p>
            <a:r>
              <a:rPr lang="en-US" dirty="0"/>
              <a:t>Game Dates:  April 28, May 19, June 2</a:t>
            </a:r>
          </a:p>
          <a:p>
            <a:r>
              <a:rPr lang="en-US" dirty="0"/>
              <a:t>Choose a Mariner’s Little League Day </a:t>
            </a:r>
            <a:r>
              <a:rPr lang="en-US" u="sng" dirty="0"/>
              <a:t>Coordinator</a:t>
            </a:r>
            <a:r>
              <a:rPr lang="en-US" dirty="0"/>
              <a:t> and </a:t>
            </a:r>
            <a:r>
              <a:rPr lang="en-US" u="sng" dirty="0"/>
              <a:t>game</a:t>
            </a:r>
            <a:r>
              <a:rPr lang="en-US" dirty="0"/>
              <a:t> to attend by </a:t>
            </a:r>
            <a:r>
              <a:rPr lang="en-US" b="1" u="sng" dirty="0"/>
              <a:t>March 18</a:t>
            </a:r>
            <a:r>
              <a:rPr lang="en-US" dirty="0"/>
              <a:t>. </a:t>
            </a:r>
            <a:r>
              <a:rPr lang="en-US" sz="1600" dirty="0"/>
              <a:t> </a:t>
            </a:r>
            <a:r>
              <a:rPr lang="en-US" dirty="0"/>
              <a:t>Parents can order tickets through NLLL for other games, too. </a:t>
            </a:r>
          </a:p>
          <a:p>
            <a:r>
              <a:rPr lang="en-US" dirty="0"/>
              <a:t>Minors and Majors teams note that ToC games after Memorial Day can conflict with the June 2 date—no refunds</a:t>
            </a:r>
            <a:endParaRPr lang="en-US" sz="2800" dirty="0"/>
          </a:p>
          <a:p>
            <a:r>
              <a:rPr lang="en-US" dirty="0"/>
              <a:t>Send the name of your volunteer and the your game choice to Danny Howe by April 1st at </a:t>
            </a:r>
            <a:r>
              <a:rPr lang="en-US" dirty="0">
                <a:hlinkClick r:id="rId3"/>
              </a:rPr>
              <a:t>baseballvp@northlakell.org</a:t>
            </a:r>
            <a:endParaRPr lang="en-US" dirty="0"/>
          </a:p>
          <a:p>
            <a:r>
              <a:rPr lang="en-US" dirty="0"/>
              <a:t>Why the earlier deadlines? Early season Angels game. </a:t>
            </a:r>
          </a:p>
          <a:p>
            <a:r>
              <a:rPr lang="en-US" dirty="0"/>
              <a:t>Now-April 1: Parents visit </a:t>
            </a:r>
            <a:r>
              <a:rPr lang="en-US" dirty="0">
                <a:hlinkClick r:id="rId4"/>
              </a:rPr>
              <a:t>http://northlake-little-league-store.myshopify.com</a:t>
            </a:r>
            <a:r>
              <a:rPr lang="en-US" dirty="0"/>
              <a:t> to pay and reserve their tickets. They must indicate their team name in the shopping cart.</a:t>
            </a:r>
          </a:p>
          <a:p>
            <a:r>
              <a:rPr lang="en-US" dirty="0"/>
              <a:t>Once tickets arrive, they will given to M’s Day  Coordinators for distribution to each team. They will also be given a spreadsheet with all their team orders. </a:t>
            </a:r>
          </a:p>
          <a:p>
            <a:r>
              <a:rPr lang="en-US" dirty="0"/>
              <a:t>$3.00 per ticket fundraising fee added for NLLL.   $18.00 ticket total</a:t>
            </a:r>
          </a:p>
          <a:p>
            <a:r>
              <a:rPr lang="en-US" dirty="0"/>
              <a:t>Parade on the Field before the Game 11:10 am to Noon</a:t>
            </a:r>
          </a:p>
          <a:p>
            <a:endParaRPr lang="en-US" dirty="0"/>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grpSp>
        <p:nvGrpSpPr>
          <p:cNvPr id="6" name="frame"/>
          <p:cNvGrpSpPr/>
          <p:nvPr/>
        </p:nvGrpSpPr>
        <p:grpSpPr bwMode="invGray">
          <a:xfrm flipH="1">
            <a:off x="6543473" y="1804031"/>
            <a:ext cx="5569169" cy="4748355"/>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1" name="Group 160"/>
              <p:cNvGrpSpPr/>
              <p:nvPr/>
            </p:nvGrpSpPr>
            <p:grpSpPr bwMode="invGray">
              <a:xfrm flipH="1">
                <a:off x="3310555" y="737968"/>
                <a:ext cx="5294376" cy="54864"/>
                <a:chOff x="1522413" y="1514475"/>
                <a:chExt cx="10569575" cy="64008"/>
              </a:xfrm>
              <a:solidFill>
                <a:schemeClr val="accent1"/>
              </a:solidFill>
            </p:grpSpPr>
            <p:sp>
              <p:nvSpPr>
                <p:cNvPr id="237" name="Freeform 23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8" name="Freeform 23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9" name="Freeform 23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1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nvGrpSpPr>
              <p:cNvPr id="162" name="Group 161"/>
              <p:cNvGrpSpPr/>
              <p:nvPr/>
            </p:nvGrpSpPr>
            <p:grpSpPr bwMode="invGray">
              <a:xfrm rot="16200000" flipH="1">
                <a:off x="6492229" y="2755658"/>
                <a:ext cx="4114800" cy="36576"/>
                <a:chOff x="1522413" y="1514475"/>
                <a:chExt cx="10569575" cy="64008"/>
              </a:xfrm>
              <a:solidFill>
                <a:schemeClr val="accent1"/>
              </a:solidFill>
            </p:grpSpPr>
            <p:sp>
              <p:nvSpPr>
                <p:cNvPr id="163" name="Freeform 16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4" name="Freeform 16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5" name="Freeform 16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1" name="Group 10"/>
              <p:cNvGrpSpPr/>
              <p:nvPr/>
            </p:nvGrpSpPr>
            <p:grpSpPr bwMode="invGray">
              <a:xfrm flipH="1">
                <a:off x="3310555" y="737968"/>
                <a:ext cx="5294376" cy="54864"/>
                <a:chOff x="1522413" y="1514475"/>
                <a:chExt cx="10569575" cy="64008"/>
              </a:xfrm>
              <a:solidFill>
                <a:schemeClr val="accent1"/>
              </a:solidFill>
            </p:grpSpPr>
            <p:sp>
              <p:nvSpPr>
                <p:cNvPr id="87" name="Freeform 8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8" name="Freeform 8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9" name="Freeform 8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nvGrpSpPr>
              <p:cNvPr id="12" name="Group 11"/>
              <p:cNvGrpSpPr/>
              <p:nvPr/>
            </p:nvGrpSpPr>
            <p:grpSpPr bwMode="invGray">
              <a:xfrm rot="16200000" flipH="1">
                <a:off x="6492229" y="2755658"/>
                <a:ext cx="4114800" cy="36576"/>
                <a:chOff x="1522413" y="1514475"/>
                <a:chExt cx="10569575" cy="64008"/>
              </a:xfrm>
              <a:solidFill>
                <a:schemeClr val="accent1"/>
              </a:solidFill>
            </p:grpSpPr>
            <p:sp>
              <p:nvSpPr>
                <p:cNvPr id="13" name="Freeform 1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 name="Freeform 1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 name="Freeform 1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grpSp>
      <p:pic>
        <p:nvPicPr>
          <p:cNvPr id="5" name="Picture 4">
            <a:extLst>
              <a:ext uri="{FF2B5EF4-FFF2-40B4-BE49-F238E27FC236}">
                <a16:creationId xmlns:a16="http://schemas.microsoft.com/office/drawing/2014/main" id="{956C7AE3-6CBC-4707-A1ED-BCDA411B90D7}"/>
              </a:ext>
            </a:extLst>
          </p:cNvPr>
          <p:cNvPicPr>
            <a:picLocks noChangeAspect="1"/>
          </p:cNvPicPr>
          <p:nvPr/>
        </p:nvPicPr>
        <p:blipFill>
          <a:blip r:embed="rId6"/>
          <a:stretch>
            <a:fillRect/>
          </a:stretch>
        </p:blipFill>
        <p:spPr>
          <a:xfrm>
            <a:off x="6704013" y="2528867"/>
            <a:ext cx="5256272" cy="2601302"/>
          </a:xfrm>
          <a:prstGeom prst="rect">
            <a:avLst/>
          </a:prstGeom>
        </p:spPr>
      </p:pic>
    </p:spTree>
    <p:extLst>
      <p:ext uri="{BB962C8B-B14F-4D97-AF65-F5344CB8AC3E}">
        <p14:creationId xmlns:p14="http://schemas.microsoft.com/office/powerpoint/2010/main" val="317925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Concession Stand at Bastyr</a:t>
            </a:r>
            <a:br>
              <a:rPr lang="en-US" dirty="0"/>
            </a:br>
            <a:r>
              <a:rPr lang="en-US" dirty="0"/>
              <a:t> </a:t>
            </a:r>
            <a:r>
              <a:rPr lang="en-US" b="1" dirty="0">
                <a:hlinkClick r:id="rId3"/>
              </a:rPr>
              <a:t>Concessions@northlakell.org</a:t>
            </a:r>
            <a:r>
              <a:rPr lang="en-US" b="1" dirty="0"/>
              <a:t>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6" name="Title 6"/>
          <p:cNvSpPr txBox="1">
            <a:spLocks/>
          </p:cNvSpPr>
          <p:nvPr/>
        </p:nvSpPr>
        <p:spPr>
          <a:xfrm>
            <a:off x="192589" y="1219200"/>
            <a:ext cx="3008313" cy="86995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t>Team Concessions Parent Volunteer*</a:t>
            </a:r>
          </a:p>
        </p:txBody>
      </p:sp>
      <p:sp>
        <p:nvSpPr>
          <p:cNvPr id="8" name="Content Placeholder 7"/>
          <p:cNvSpPr>
            <a:spLocks noGrp="1"/>
          </p:cNvSpPr>
          <p:nvPr>
            <p:ph idx="1"/>
          </p:nvPr>
        </p:nvSpPr>
        <p:spPr>
          <a:xfrm>
            <a:off x="5713412" y="1004887"/>
            <a:ext cx="6400800" cy="5853113"/>
          </a:xfrm>
        </p:spPr>
        <p:txBody>
          <a:bodyPr>
            <a:normAutofit/>
          </a:bodyPr>
          <a:lstStyle/>
          <a:p>
            <a:pPr marL="0" indent="0" algn="ctr">
              <a:buNone/>
            </a:pPr>
            <a:r>
              <a:rPr lang="en-US" sz="4000" dirty="0"/>
              <a:t> </a:t>
            </a:r>
            <a:r>
              <a:rPr lang="en-US" dirty="0"/>
              <a:t>NLLL Bastyr Concessions</a:t>
            </a:r>
          </a:p>
          <a:p>
            <a:pPr marL="285750" indent="-285750">
              <a:buFont typeface="Arial" panose="020B0604020202020204" pitchFamily="34" charset="0"/>
              <a:buChar char="•"/>
            </a:pPr>
            <a:r>
              <a:rPr lang="en-US" sz="1800" dirty="0"/>
              <a:t>Brings in several thousand dollars a year </a:t>
            </a:r>
          </a:p>
          <a:p>
            <a:pPr marL="285750" indent="-285750">
              <a:buFont typeface="Arial" panose="020B0604020202020204" pitchFamily="34" charset="0"/>
              <a:buChar char="•"/>
            </a:pPr>
            <a:r>
              <a:rPr lang="en-US" sz="1800" dirty="0"/>
              <a:t>Available during games at Bastyr fields and Family Fun Day </a:t>
            </a:r>
          </a:p>
          <a:p>
            <a:pPr marL="285750" indent="-285750">
              <a:buFont typeface="Arial" panose="020B0604020202020204" pitchFamily="34" charset="0"/>
              <a:buChar char="•"/>
            </a:pPr>
            <a:r>
              <a:rPr lang="en-US" sz="1800" dirty="0"/>
              <a:t>Provides a fun service for NLLL families</a:t>
            </a:r>
          </a:p>
          <a:p>
            <a:endParaRPr lang="en-US" sz="2400" dirty="0"/>
          </a:p>
          <a:p>
            <a:pPr marL="0" indent="0">
              <a:buNone/>
            </a:pPr>
            <a:r>
              <a:rPr lang="en-US" sz="2000" dirty="0"/>
              <a:t>In order to increase revenue and provide a more consistent service, we are asking for one parent volunteer from each team to help out during the season. </a:t>
            </a:r>
            <a:r>
              <a:rPr lang="en-US" sz="2000" u="sng" dirty="0"/>
              <a:t>The Team Concessions Parent Volunteer would be helping out only during his/her team’s games at the Bastyr fields.*</a:t>
            </a:r>
            <a:r>
              <a:rPr lang="en-US" sz="2000" dirty="0"/>
              <a:t> The coordinator will set up a volunteer schedule to provide each team equal opportunity for participation. A volunteer sign up will be email to each volunteer.</a:t>
            </a:r>
          </a:p>
          <a:p>
            <a:pPr marL="0" indent="0">
              <a:buNone/>
            </a:pPr>
            <a:endParaRPr lang="en-US" sz="2000" dirty="0"/>
          </a:p>
          <a:p>
            <a:pPr marL="0" indent="0">
              <a:buNone/>
            </a:pPr>
            <a:r>
              <a:rPr lang="en-US" sz="2000" dirty="0"/>
              <a:t>Please submit your team volunteer ‘s name and contact information to </a:t>
            </a:r>
            <a:r>
              <a:rPr lang="en-US" sz="2000" b="1" dirty="0"/>
              <a:t>Genoveva Marin, NLLL Concessions Coordinator</a:t>
            </a:r>
            <a:r>
              <a:rPr lang="en-US" sz="2000" dirty="0"/>
              <a:t>. Thank you!</a:t>
            </a:r>
          </a:p>
        </p:txBody>
      </p:sp>
      <p:sp>
        <p:nvSpPr>
          <p:cNvPr id="9" name="Text Placeholder 8"/>
          <p:cNvSpPr>
            <a:spLocks noGrp="1"/>
          </p:cNvSpPr>
          <p:nvPr>
            <p:ph type="body" sz="half" idx="2"/>
          </p:nvPr>
        </p:nvSpPr>
        <p:spPr>
          <a:xfrm>
            <a:off x="379412" y="2133600"/>
            <a:ext cx="5008535" cy="4237037"/>
          </a:xfrm>
        </p:spPr>
        <p:txBody>
          <a:bodyPr>
            <a:normAutofit fontScale="47500" lnSpcReduction="20000"/>
          </a:bodyPr>
          <a:lstStyle/>
          <a:p>
            <a:pPr marL="0" indent="0">
              <a:buNone/>
            </a:pPr>
            <a:r>
              <a:rPr lang="en-US" sz="4200" u="sng" dirty="0"/>
              <a:t>Responsibilities</a:t>
            </a:r>
          </a:p>
          <a:p>
            <a:pPr marL="285750" indent="-285750">
              <a:buFont typeface="Arial" panose="020B0604020202020204" pitchFamily="34" charset="0"/>
              <a:buChar char="•"/>
            </a:pPr>
            <a:r>
              <a:rPr lang="en-US" sz="3600" dirty="0"/>
              <a:t>Assign  somebody  to work the concession trailer (older children are invited to help out)</a:t>
            </a:r>
          </a:p>
          <a:p>
            <a:pPr marL="285750" indent="-285750">
              <a:buFont typeface="Arial" panose="020B0604020202020204" pitchFamily="34" charset="0"/>
              <a:buChar char="•"/>
            </a:pPr>
            <a:r>
              <a:rPr lang="en-US" sz="3600" dirty="0"/>
              <a:t>Open and lock up the concession trailer</a:t>
            </a:r>
          </a:p>
          <a:p>
            <a:pPr marL="285750" indent="-285750">
              <a:buFont typeface="Arial" panose="020B0604020202020204" pitchFamily="34" charset="0"/>
              <a:buChar char="•"/>
            </a:pPr>
            <a:r>
              <a:rPr lang="en-US" sz="3600" dirty="0"/>
              <a:t>Secure  money  from sales  in the black file box for collection by Genoveva Marin, Concessions Coordinator</a:t>
            </a:r>
          </a:p>
          <a:p>
            <a:r>
              <a:rPr lang="en-US" sz="3600" dirty="0"/>
              <a:t>Concessions  “tours”  available at Bastyr fields  by request. Please email, text, or call to set up a time</a:t>
            </a:r>
          </a:p>
          <a:p>
            <a:r>
              <a:rPr lang="en-US" sz="3600" b="1" dirty="0"/>
              <a:t>Contact Genoveva Marin: </a:t>
            </a:r>
            <a:r>
              <a:rPr lang="en-US" sz="3300" b="1" dirty="0"/>
              <a:t>Concessions@northlakell.org</a:t>
            </a:r>
          </a:p>
          <a:p>
            <a:r>
              <a:rPr lang="en-US" sz="3600" b="1" dirty="0"/>
              <a:t>(425) 770-3341 </a:t>
            </a:r>
          </a:p>
        </p:txBody>
      </p:sp>
      <p:sp>
        <p:nvSpPr>
          <p:cNvPr id="10" name="Scroll: Horizontal 9">
            <a:extLst>
              <a:ext uri="{FF2B5EF4-FFF2-40B4-BE49-F238E27FC236}">
                <a16:creationId xmlns:a16="http://schemas.microsoft.com/office/drawing/2014/main" id="{39AA41C1-D26B-4EEF-87B6-ADB9833F8609}"/>
              </a:ext>
            </a:extLst>
          </p:cNvPr>
          <p:cNvSpPr/>
          <p:nvPr/>
        </p:nvSpPr>
        <p:spPr>
          <a:xfrm rot="21096768">
            <a:off x="1951935" y="1112117"/>
            <a:ext cx="5760135" cy="1736612"/>
          </a:xfrm>
          <a:prstGeom prst="horizontalScroll">
            <a:avLst/>
          </a:prstGeom>
          <a:solidFill>
            <a:srgbClr val="57BCE5">
              <a:alpha val="36863"/>
            </a:srgb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Concessions are pending refurbishment of the trailer – stay tuned</a:t>
            </a:r>
          </a:p>
        </p:txBody>
      </p:sp>
    </p:spTree>
    <p:extLst>
      <p:ext uri="{BB962C8B-B14F-4D97-AF65-F5344CB8AC3E}">
        <p14:creationId xmlns:p14="http://schemas.microsoft.com/office/powerpoint/2010/main" val="269525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2" name="Title 1"/>
          <p:cNvSpPr>
            <a:spLocks noGrp="1"/>
          </p:cNvSpPr>
          <p:nvPr>
            <p:ph type="title"/>
          </p:nvPr>
        </p:nvSpPr>
        <p:spPr/>
        <p:txBody>
          <a:bodyPr/>
          <a:lstStyle/>
          <a:p>
            <a:r>
              <a:rPr lang="en-US" dirty="0"/>
              <a:t>Equipment List – Chris Scott</a:t>
            </a:r>
          </a:p>
        </p:txBody>
      </p:sp>
      <p:sp>
        <p:nvSpPr>
          <p:cNvPr id="11" name="Rectangle 10"/>
          <p:cNvSpPr/>
          <p:nvPr/>
        </p:nvSpPr>
        <p:spPr>
          <a:xfrm>
            <a:off x="1522414" y="2045057"/>
            <a:ext cx="6252079" cy="923090"/>
          </a:xfrm>
          <a:prstGeom prst="rect">
            <a:avLst/>
          </a:prstGeom>
          <a:ln>
            <a:solidFill>
              <a:schemeClr val="tx1"/>
            </a:solidFill>
          </a:ln>
        </p:spPr>
        <p:txBody>
          <a:bodyPr wrap="square">
            <a:spAutoFit/>
          </a:bodyPr>
          <a:lstStyle/>
          <a:p>
            <a:r>
              <a:rPr lang="en-US" sz="1799" b="1" dirty="0">
                <a:solidFill>
                  <a:prstClr val="white"/>
                </a:solidFill>
              </a:rPr>
              <a:t>AAA</a:t>
            </a:r>
            <a:r>
              <a:rPr lang="en-US" sz="1799" dirty="0">
                <a:solidFill>
                  <a:prstClr val="white"/>
                </a:solidFill>
              </a:rPr>
              <a:t> - equipment bag with 2 bats, 2 doz practice balls (all weather), 1 doz game balls, 1 doz wiffle balls,</a:t>
            </a:r>
          </a:p>
          <a:p>
            <a:r>
              <a:rPr lang="en-US" sz="1799" dirty="0">
                <a:solidFill>
                  <a:prstClr val="white"/>
                </a:solidFill>
              </a:rPr>
              <a:t>pitch counter, scorebook, Tee, throw down bases, catchers gear</a:t>
            </a:r>
          </a:p>
        </p:txBody>
      </p:sp>
      <p:sp>
        <p:nvSpPr>
          <p:cNvPr id="12" name="Rectangle 11"/>
          <p:cNvSpPr/>
          <p:nvPr/>
        </p:nvSpPr>
        <p:spPr>
          <a:xfrm>
            <a:off x="1522414" y="3255704"/>
            <a:ext cx="6252079" cy="923090"/>
          </a:xfrm>
          <a:prstGeom prst="rect">
            <a:avLst/>
          </a:prstGeom>
          <a:ln>
            <a:solidFill>
              <a:schemeClr val="tx1"/>
            </a:solidFill>
          </a:ln>
        </p:spPr>
        <p:txBody>
          <a:bodyPr wrap="square">
            <a:spAutoFit/>
          </a:bodyPr>
          <a:lstStyle/>
          <a:p>
            <a:r>
              <a:rPr lang="en-US" sz="1799" b="1" dirty="0">
                <a:solidFill>
                  <a:prstClr val="white"/>
                </a:solidFill>
              </a:rPr>
              <a:t>Rookies and Sluggers</a:t>
            </a:r>
            <a:r>
              <a:rPr lang="en-US" sz="1799" dirty="0">
                <a:solidFill>
                  <a:prstClr val="white"/>
                </a:solidFill>
              </a:rPr>
              <a:t> - equipment bag with 2 bats, throw down bases, hitting tee, catchers gear, 2 doz practice balls, 1 doz game balls</a:t>
            </a:r>
          </a:p>
        </p:txBody>
      </p:sp>
      <p:sp>
        <p:nvSpPr>
          <p:cNvPr id="13" name="Rectangle 12"/>
          <p:cNvSpPr/>
          <p:nvPr/>
        </p:nvSpPr>
        <p:spPr>
          <a:xfrm>
            <a:off x="1522414" y="4466351"/>
            <a:ext cx="6252079" cy="646163"/>
          </a:xfrm>
          <a:prstGeom prst="rect">
            <a:avLst/>
          </a:prstGeom>
          <a:ln>
            <a:solidFill>
              <a:schemeClr val="tx1"/>
            </a:solidFill>
          </a:ln>
        </p:spPr>
        <p:txBody>
          <a:bodyPr wrap="square">
            <a:spAutoFit/>
          </a:bodyPr>
          <a:lstStyle/>
          <a:p>
            <a:r>
              <a:rPr lang="en-US" sz="1799" b="1" dirty="0">
                <a:solidFill>
                  <a:prstClr val="white"/>
                </a:solidFill>
              </a:rPr>
              <a:t>T-Ball</a:t>
            </a:r>
            <a:r>
              <a:rPr lang="en-US" sz="1799" dirty="0">
                <a:solidFill>
                  <a:prstClr val="white"/>
                </a:solidFill>
              </a:rPr>
              <a:t> - equipment bag with 2 bats, throw down bases and hitting  tee, 2 doz practice balls-1 doz game balls</a:t>
            </a:r>
          </a:p>
        </p:txBody>
      </p:sp>
      <p:sp>
        <p:nvSpPr>
          <p:cNvPr id="14" name="TextBox 13"/>
          <p:cNvSpPr txBox="1"/>
          <p:nvPr/>
        </p:nvSpPr>
        <p:spPr>
          <a:xfrm>
            <a:off x="8151811" y="1788642"/>
            <a:ext cx="4037013" cy="3527119"/>
          </a:xfrm>
          <a:prstGeom prst="rect">
            <a:avLst/>
          </a:prstGeom>
          <a:noFill/>
          <a:ln>
            <a:solidFill>
              <a:schemeClr val="tx1"/>
            </a:solidFill>
          </a:ln>
        </p:spPr>
        <p:txBody>
          <a:bodyPr wrap="square" rtlCol="0">
            <a:spAutoFit/>
          </a:bodyPr>
          <a:lstStyle/>
          <a:p>
            <a:pPr algn="ctr">
              <a:lnSpc>
                <a:spcPct val="90000"/>
              </a:lnSpc>
            </a:pPr>
            <a:br>
              <a:rPr lang="en-US" sz="1600" dirty="0">
                <a:solidFill>
                  <a:prstClr val="white"/>
                </a:solidFill>
              </a:rPr>
            </a:br>
            <a:r>
              <a:rPr lang="en-US" sz="1600" dirty="0">
                <a:solidFill>
                  <a:prstClr val="white"/>
                </a:solidFill>
              </a:rPr>
              <a:t>ALL</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You do not </a:t>
            </a:r>
            <a:r>
              <a:rPr lang="en-US" sz="1600" b="1" dirty="0">
                <a:solidFill>
                  <a:prstClr val="white"/>
                </a:solidFill>
              </a:rPr>
              <a:t>have</a:t>
            </a:r>
            <a:r>
              <a:rPr lang="en-US" sz="1600" dirty="0">
                <a:solidFill>
                  <a:prstClr val="white"/>
                </a:solidFill>
              </a:rPr>
              <a:t> to return the balls, but you can if they are in good shape and you won’t coach at the same level next year. </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All other hard gear must be returned at end of season</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 If you need any other gear during the season, I can resupply you (baseballs, equipment, etc.) Send an email to </a:t>
            </a:r>
            <a:r>
              <a:rPr lang="en-US" sz="2400" dirty="0">
                <a:hlinkClick r:id="rId4"/>
              </a:rPr>
              <a:t>hardgoods@northlakell.org</a:t>
            </a:r>
            <a:endParaRPr lang="en-US" sz="2400" dirty="0"/>
          </a:p>
          <a:p>
            <a:pPr marL="285664" indent="-285664">
              <a:lnSpc>
                <a:spcPct val="90000"/>
              </a:lnSpc>
              <a:buFont typeface="Arial" panose="020B0604020202020204" pitchFamily="34" charset="0"/>
              <a:buChar char="•"/>
            </a:pPr>
            <a:endParaRPr lang="en-US" sz="1600" dirty="0">
              <a:solidFill>
                <a:prstClr val="white"/>
              </a:solidFill>
            </a:endParaRPr>
          </a:p>
        </p:txBody>
      </p:sp>
    </p:spTree>
    <p:extLst>
      <p:ext uri="{BB962C8B-B14F-4D97-AF65-F5344CB8AC3E}">
        <p14:creationId xmlns:p14="http://schemas.microsoft.com/office/powerpoint/2010/main" val="408956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Handouts</a:t>
            </a:r>
          </a:p>
        </p:txBody>
      </p:sp>
      <p:sp>
        <p:nvSpPr>
          <p:cNvPr id="3" name="Content Placeholder 2"/>
          <p:cNvSpPr>
            <a:spLocks noGrp="1"/>
          </p:cNvSpPr>
          <p:nvPr>
            <p:ph idx="1"/>
          </p:nvPr>
        </p:nvSpPr>
        <p:spPr/>
        <p:txBody>
          <a:bodyPr/>
          <a:lstStyle/>
          <a:p>
            <a:r>
              <a:rPr lang="en-US" dirty="0"/>
              <a:t>First Aid Kits</a:t>
            </a:r>
          </a:p>
          <a:p>
            <a:r>
              <a:rPr lang="en-US" dirty="0"/>
              <a:t>Green/Orange Books</a:t>
            </a:r>
          </a:p>
          <a:p>
            <a:r>
              <a:rPr lang="en-US" dirty="0"/>
              <a:t>Your team equipment</a:t>
            </a:r>
          </a:p>
          <a:p>
            <a:r>
              <a:rPr lang="en-US" dirty="0"/>
              <a:t>Coach’s drill card deck</a:t>
            </a:r>
          </a:p>
          <a:p>
            <a:r>
              <a:rPr lang="en-US" dirty="0"/>
              <a:t>PCA Book for Managers</a:t>
            </a:r>
          </a:p>
          <a:p>
            <a:r>
              <a:rPr lang="en-US" dirty="0"/>
              <a:t>T-Ball Coaches Guide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5784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3" name="Text Placeholder 3"/>
          <p:cNvSpPr txBox="1">
            <a:spLocks/>
          </p:cNvSpPr>
          <p:nvPr/>
        </p:nvSpPr>
        <p:spPr>
          <a:xfrm>
            <a:off x="1827212" y="1905000"/>
            <a:ext cx="8305800" cy="1295400"/>
          </a:xfrm>
          <a:prstGeom prst="rect">
            <a:avLst/>
          </a:prstGeom>
        </p:spPr>
        <p:txBody>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indent="0" algn="ctr">
              <a:buNone/>
            </a:pPr>
            <a:r>
              <a:rPr lang="en-US" sz="8800" dirty="0"/>
              <a:t>Thank You and…Play Ball!</a:t>
            </a:r>
          </a:p>
        </p:txBody>
      </p:sp>
    </p:spTree>
    <p:extLst>
      <p:ext uri="{BB962C8B-B14F-4D97-AF65-F5344CB8AC3E}">
        <p14:creationId xmlns:p14="http://schemas.microsoft.com/office/powerpoint/2010/main" val="205916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522414" y="261209"/>
            <a:ext cx="3130779" cy="1034191"/>
          </a:xfrm>
          <a:prstGeom prst="rect">
            <a:avLst/>
          </a:prstGeom>
        </p:spPr>
      </p:pic>
      <p:sp>
        <p:nvSpPr>
          <p:cNvPr id="3" name="Content Placeholder 2"/>
          <p:cNvSpPr>
            <a:spLocks noGrp="1"/>
          </p:cNvSpPr>
          <p:nvPr>
            <p:ph idx="1"/>
          </p:nvPr>
        </p:nvSpPr>
        <p:spPr/>
        <p:txBody>
          <a:bodyPr/>
          <a:lstStyle/>
          <a:p>
            <a:r>
              <a:rPr lang="en-US" b="1" i="1" dirty="0"/>
              <a:t>Double-Goal Coach®: Coaching for Winning and Life Lessons</a:t>
            </a:r>
            <a:endParaRPr lang="en-US" dirty="0"/>
          </a:p>
          <a:p>
            <a:r>
              <a:rPr lang="en-US" dirty="0"/>
              <a:t>Required – training from a nationally accredited course</a:t>
            </a:r>
          </a:p>
          <a:p>
            <a:endParaRPr lang="en-US" dirty="0"/>
          </a:p>
        </p:txBody>
      </p:sp>
      <p:pic>
        <p:nvPicPr>
          <p:cNvPr id="5" name="Picture 4"/>
          <p:cNvPicPr>
            <a:picLocks noChangeAspect="1"/>
          </p:cNvPicPr>
          <p:nvPr/>
        </p:nvPicPr>
        <p:blipFill>
          <a:blip r:embed="rId4"/>
          <a:stretch>
            <a:fillRect/>
          </a:stretch>
        </p:blipFill>
        <p:spPr>
          <a:xfrm>
            <a:off x="6089650" y="3424237"/>
            <a:ext cx="9525" cy="9525"/>
          </a:xfrm>
          <a:prstGeom prst="rect">
            <a:avLst/>
          </a:prstGeom>
        </p:spPr>
      </p:pic>
      <p:pic>
        <p:nvPicPr>
          <p:cNvPr id="6" name="Picture 5"/>
          <p:cNvPicPr>
            <a:picLocks noChangeAspect="1"/>
          </p:cNvPicPr>
          <p:nvPr/>
        </p:nvPicPr>
        <p:blipFill>
          <a:blip r:embed="rId4"/>
          <a:stretch>
            <a:fillRect/>
          </a:stretch>
        </p:blipFill>
        <p:spPr>
          <a:xfrm>
            <a:off x="6089650" y="3424237"/>
            <a:ext cx="9525" cy="9525"/>
          </a:xfrm>
          <a:prstGeom prst="rect">
            <a:avLst/>
          </a:prstGeom>
        </p:spPr>
      </p:pic>
      <p:pic>
        <p:nvPicPr>
          <p:cNvPr id="7" name="Picture 6"/>
          <p:cNvPicPr>
            <a:picLocks noChangeAspect="1"/>
          </p:cNvPicPr>
          <p:nvPr/>
        </p:nvPicPr>
        <p:blipFill>
          <a:blip r:embed="rId4"/>
          <a:stretch>
            <a:fillRect/>
          </a:stretch>
        </p:blipFill>
        <p:spPr>
          <a:xfrm>
            <a:off x="6089650" y="3424237"/>
            <a:ext cx="9525" cy="9525"/>
          </a:xfrm>
          <a:prstGeom prst="rect">
            <a:avLst/>
          </a:prstGeom>
        </p:spPr>
      </p:pic>
      <p:pic>
        <p:nvPicPr>
          <p:cNvPr id="8" name="Picture 7"/>
          <p:cNvPicPr>
            <a:picLocks noChangeAspect="1"/>
          </p:cNvPicPr>
          <p:nvPr/>
        </p:nvPicPr>
        <p:blipFill>
          <a:blip r:embed="rId4"/>
          <a:stretch>
            <a:fillRect/>
          </a:stretch>
        </p:blipFill>
        <p:spPr>
          <a:xfrm>
            <a:off x="6089650" y="3424237"/>
            <a:ext cx="9525" cy="9525"/>
          </a:xfrm>
          <a:prstGeom prst="rect">
            <a:avLst/>
          </a:prstGeom>
        </p:spPr>
      </p:pic>
      <p:pic>
        <p:nvPicPr>
          <p:cNvPr id="9" name="Picture 8"/>
          <p:cNvPicPr>
            <a:picLocks noChangeAspect="1"/>
          </p:cNvPicPr>
          <p:nvPr/>
        </p:nvPicPr>
        <p:blipFill>
          <a:blip r:embed="rId4"/>
          <a:stretch>
            <a:fillRect/>
          </a:stretch>
        </p:blipFill>
        <p:spPr>
          <a:xfrm>
            <a:off x="6089650" y="3424237"/>
            <a:ext cx="9525" cy="95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10" name="Picture 9"/>
          <p:cNvPicPr>
            <a:picLocks noChangeAspect="1"/>
          </p:cNvPicPr>
          <p:nvPr/>
        </p:nvPicPr>
        <p:blipFill>
          <a:blip r:embed="rId6"/>
          <a:stretch>
            <a:fillRect/>
          </a:stretch>
        </p:blipFill>
        <p:spPr>
          <a:xfrm>
            <a:off x="1522414" y="3567452"/>
            <a:ext cx="3871390" cy="2900231"/>
          </a:xfrm>
          <a:prstGeom prst="rect">
            <a:avLst/>
          </a:prstGeom>
        </p:spPr>
      </p:pic>
      <p:grpSp>
        <p:nvGrpSpPr>
          <p:cNvPr id="15" name="frame"/>
          <p:cNvGrpSpPr/>
          <p:nvPr/>
        </p:nvGrpSpPr>
        <p:grpSpPr bwMode="invGray">
          <a:xfrm flipH="1">
            <a:off x="1446216" y="3433762"/>
            <a:ext cx="4038596" cy="3160623"/>
            <a:chOff x="4417839" y="1630821"/>
            <a:chExt cx="6291028" cy="4575885"/>
          </a:xfrm>
        </p:grpSpPr>
        <p:grpSp>
          <p:nvGrpSpPr>
            <p:cNvPr id="19" name="Group 18"/>
            <p:cNvGrpSpPr/>
            <p:nvPr/>
          </p:nvGrpSpPr>
          <p:grpSpPr bwMode="invGray">
            <a:xfrm>
              <a:off x="5414491" y="1630821"/>
              <a:ext cx="5294376" cy="4114800"/>
              <a:chOff x="3310555" y="716546"/>
              <a:chExt cx="5294376" cy="4114800"/>
            </a:xfrm>
          </p:grpSpPr>
          <p:grpSp>
            <p:nvGrpSpPr>
              <p:cNvPr id="171" name="Group 170"/>
              <p:cNvGrpSpPr/>
              <p:nvPr/>
            </p:nvGrpSpPr>
            <p:grpSpPr bwMode="invGray">
              <a:xfrm flipH="1">
                <a:off x="3310555" y="737968"/>
                <a:ext cx="5294376" cy="54864"/>
                <a:chOff x="1522413" y="1514475"/>
                <a:chExt cx="10569575" cy="64008"/>
              </a:xfrm>
              <a:solidFill>
                <a:schemeClr val="accent1"/>
              </a:solidFill>
            </p:grpSpPr>
            <p:sp>
              <p:nvSpPr>
                <p:cNvPr id="247" name="Freeform 24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4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72" name="Group 171"/>
              <p:cNvGrpSpPr/>
              <p:nvPr/>
            </p:nvGrpSpPr>
            <p:grpSpPr bwMode="invGray">
              <a:xfrm rot="16200000" flipH="1">
                <a:off x="6492229" y="2755658"/>
                <a:ext cx="4114800" cy="36576"/>
                <a:chOff x="1522413" y="1514475"/>
                <a:chExt cx="10569575" cy="64008"/>
              </a:xfrm>
              <a:solidFill>
                <a:schemeClr val="accent1"/>
              </a:solidFill>
            </p:grpSpPr>
            <p:sp>
              <p:nvSpPr>
                <p:cNvPr id="173" name="Freeform 17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7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7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20" name="Group 19"/>
            <p:cNvGrpSpPr/>
            <p:nvPr/>
          </p:nvGrpSpPr>
          <p:grpSpPr bwMode="invGray">
            <a:xfrm rot="10800000">
              <a:off x="4417839" y="2091906"/>
              <a:ext cx="5294376" cy="4114800"/>
              <a:chOff x="3310555" y="716546"/>
              <a:chExt cx="5294376" cy="4114800"/>
            </a:xfrm>
          </p:grpSpPr>
          <p:grpSp>
            <p:nvGrpSpPr>
              <p:cNvPr id="21" name="Group 20"/>
              <p:cNvGrpSpPr/>
              <p:nvPr/>
            </p:nvGrpSpPr>
            <p:grpSpPr bwMode="invGray">
              <a:xfrm flipH="1">
                <a:off x="3310555" y="737968"/>
                <a:ext cx="5294376" cy="54864"/>
                <a:chOff x="1522413" y="1514475"/>
                <a:chExt cx="10569575" cy="64008"/>
              </a:xfrm>
              <a:solidFill>
                <a:schemeClr val="accent1"/>
              </a:solidFill>
            </p:grpSpPr>
            <p:sp>
              <p:nvSpPr>
                <p:cNvPr id="97" name="Freeform 9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9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9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22" name="Group 21"/>
              <p:cNvGrpSpPr/>
              <p:nvPr/>
            </p:nvGrpSpPr>
            <p:grpSpPr bwMode="invGray">
              <a:xfrm rot="16200000" flipH="1">
                <a:off x="6492229" y="2755658"/>
                <a:ext cx="4114800" cy="36576"/>
                <a:chOff x="1522413" y="1514475"/>
                <a:chExt cx="10569575" cy="64008"/>
              </a:xfrm>
              <a:solidFill>
                <a:schemeClr val="accent1"/>
              </a:solidFill>
            </p:grpSpPr>
            <p:sp>
              <p:nvSpPr>
                <p:cNvPr id="23" name="Freeform 2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8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8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9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9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9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9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9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9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4" name="Picture 3" descr="A baseball player holding a bat on a field&#10;&#10;Description automatically generated">
            <a:extLst>
              <a:ext uri="{FF2B5EF4-FFF2-40B4-BE49-F238E27FC236}">
                <a16:creationId xmlns:a16="http://schemas.microsoft.com/office/drawing/2014/main" id="{40797380-E7B2-4F82-8075-827F3B8107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076" y="2949868"/>
            <a:ext cx="3590147" cy="3831932"/>
          </a:xfrm>
          <a:prstGeom prst="rect">
            <a:avLst/>
          </a:prstGeom>
        </p:spPr>
      </p:pic>
    </p:spTree>
    <p:extLst>
      <p:ext uri="{BB962C8B-B14F-4D97-AF65-F5344CB8AC3E}">
        <p14:creationId xmlns:p14="http://schemas.microsoft.com/office/powerpoint/2010/main" val="14724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you’re going to coach a team…</a:t>
            </a:r>
          </a:p>
        </p:txBody>
      </p:sp>
      <p:sp>
        <p:nvSpPr>
          <p:cNvPr id="5" name="Content Placeholder 4"/>
          <p:cNvSpPr>
            <a:spLocks noGrp="1"/>
          </p:cNvSpPr>
          <p:nvPr>
            <p:ph idx="1"/>
          </p:nvPr>
        </p:nvSpPr>
        <p:spPr/>
        <p:txBody>
          <a:bodyPr>
            <a:normAutofit fontScale="92500" lnSpcReduction="20000"/>
          </a:bodyPr>
          <a:lstStyle/>
          <a:p>
            <a:r>
              <a:rPr lang="en-US" i="1" dirty="0"/>
              <a:t>Role model, leader, expert, official, educator, negotiator, coordinator, planner, accountant, procurement, cheerleader, psychologist, motivator…</a:t>
            </a:r>
          </a:p>
          <a:p>
            <a:r>
              <a:rPr lang="en-US" dirty="0"/>
              <a:t>You can’t do it all yourself, demand participation:  “It Takes a Village to Run a Team” – All families should have at least one responsibility for the season</a:t>
            </a:r>
          </a:p>
          <a:p>
            <a:r>
              <a:rPr lang="en-US" dirty="0"/>
              <a:t>North Lake Little League is a 100% volunteer organization and we need parents to actively participate</a:t>
            </a:r>
          </a:p>
          <a:p>
            <a:pPr lvl="1"/>
            <a:r>
              <a:rPr lang="en-US" dirty="0">
                <a:solidFill>
                  <a:schemeClr val="accent5">
                    <a:lumMod val="60000"/>
                    <a:lumOff val="40000"/>
                  </a:schemeClr>
                </a:solidFill>
              </a:rPr>
              <a:t>All Assistant Coaches need to complete a Coach Registration on the league website--Umpires will have a registration as well</a:t>
            </a:r>
          </a:p>
          <a:p>
            <a:pPr lvl="1"/>
            <a:r>
              <a:rPr lang="en-US" dirty="0"/>
              <a:t>Let</a:t>
            </a:r>
            <a:r>
              <a:rPr lang="en-US" baseline="0" dirty="0"/>
              <a:t> them know that this can be a fun family activity if they participate on the field at practice</a:t>
            </a:r>
            <a:endParaRPr lang="en-US" dirty="0"/>
          </a:p>
          <a:p>
            <a:pPr lvl="1"/>
            <a:r>
              <a:rPr lang="en-US" dirty="0"/>
              <a:t>Happy to support you at your parents meeting</a:t>
            </a:r>
          </a:p>
          <a:p>
            <a:r>
              <a:rPr lang="en-US" dirty="0"/>
              <a:t>Develop your skills as a coach so you grow as your child moves through the levels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15005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3" name="Content Placeholder 2"/>
          <p:cNvSpPr>
            <a:spLocks noGrp="1"/>
          </p:cNvSpPr>
          <p:nvPr>
            <p:ph idx="1"/>
          </p:nvPr>
        </p:nvSpPr>
        <p:spPr>
          <a:xfrm>
            <a:off x="1446213" y="2130506"/>
            <a:ext cx="5410200" cy="4041694"/>
          </a:xfrm>
        </p:spPr>
        <p:txBody>
          <a:bodyPr>
            <a:normAutofit/>
          </a:bodyPr>
          <a:lstStyle/>
          <a:p>
            <a:r>
              <a:rPr lang="en-US" dirty="0"/>
              <a:t>Required Forms for Parents (</a:t>
            </a:r>
            <a:r>
              <a:rPr lang="en-US" dirty="0">
                <a:hlinkClick r:id="rId4"/>
              </a:rPr>
              <a:t>NLLL Forms</a:t>
            </a:r>
            <a:r>
              <a:rPr lang="en-US" dirty="0"/>
              <a:t>)</a:t>
            </a:r>
          </a:p>
          <a:p>
            <a:pPr lvl="1"/>
            <a:r>
              <a:rPr lang="en-US" dirty="0"/>
              <a:t>Medical Release Form (PDF or .doc)</a:t>
            </a:r>
          </a:p>
          <a:p>
            <a:pPr lvl="1"/>
            <a:r>
              <a:rPr lang="en-US" dirty="0"/>
              <a:t>Concussion Information Form</a:t>
            </a:r>
          </a:p>
          <a:p>
            <a:pPr lvl="1"/>
            <a:r>
              <a:rPr lang="en-US" dirty="0">
                <a:solidFill>
                  <a:schemeClr val="accent5">
                    <a:lumMod val="60000"/>
                    <a:lumOff val="40000"/>
                  </a:schemeClr>
                </a:solidFill>
              </a:rPr>
              <a:t>Parent Code of Conduct (Grandparents, Aunts/Uncles, Friends)</a:t>
            </a:r>
          </a:p>
          <a:p>
            <a:pPr lvl="1"/>
            <a:r>
              <a:rPr lang="en-US" dirty="0"/>
              <a:t>Volunteer Application (if needed)</a:t>
            </a:r>
          </a:p>
          <a:p>
            <a:r>
              <a:rPr lang="en-US" dirty="0"/>
              <a:t>Injury Tracking Form </a:t>
            </a:r>
            <a:r>
              <a:rPr lang="en-US" sz="2000" dirty="0"/>
              <a:t>(print several and keep with you)</a:t>
            </a:r>
            <a:endParaRPr lang="en-US" dirty="0"/>
          </a:p>
        </p:txBody>
      </p:sp>
      <p:sp>
        <p:nvSpPr>
          <p:cNvPr id="8" name="Rectangle 7"/>
          <p:cNvSpPr/>
          <p:nvPr/>
        </p:nvSpPr>
        <p:spPr>
          <a:xfrm>
            <a:off x="1522412" y="1508492"/>
            <a:ext cx="6095999" cy="461665"/>
          </a:xfrm>
          <a:prstGeom prst="rect">
            <a:avLst/>
          </a:prstGeom>
        </p:spPr>
        <p:txBody>
          <a:bodyPr wrap="square">
            <a:spAutoFit/>
          </a:bodyPr>
          <a:lstStyle/>
          <a:p>
            <a:pPr marL="342900" indent="-342900">
              <a:buFont typeface="Wingdings" panose="05000000000000000000" pitchFamily="2" charset="2"/>
              <a:buChar char="§"/>
            </a:pPr>
            <a:r>
              <a:rPr lang="en-US" sz="2400" dirty="0">
                <a:hlinkClick r:id="rId5"/>
              </a:rPr>
              <a:t>www.northlakell.org</a:t>
            </a:r>
            <a:r>
              <a:rPr lang="en-US" sz="2400" dirty="0"/>
              <a:t>  (Log In &gt; Main Page</a:t>
            </a:r>
          </a:p>
        </p:txBody>
      </p:sp>
      <p:pic>
        <p:nvPicPr>
          <p:cNvPr id="6" name="Picture 5">
            <a:extLst>
              <a:ext uri="{FF2B5EF4-FFF2-40B4-BE49-F238E27FC236}">
                <a16:creationId xmlns:a16="http://schemas.microsoft.com/office/drawing/2014/main" id="{70A9E6E5-FE47-4643-98BB-C7F84A88D8A5}"/>
              </a:ext>
            </a:extLst>
          </p:cNvPr>
          <p:cNvPicPr>
            <a:picLocks noChangeAspect="1"/>
          </p:cNvPicPr>
          <p:nvPr/>
        </p:nvPicPr>
        <p:blipFill>
          <a:blip r:embed="rId6"/>
          <a:stretch>
            <a:fillRect/>
          </a:stretch>
        </p:blipFill>
        <p:spPr>
          <a:xfrm>
            <a:off x="6323012" y="2925763"/>
            <a:ext cx="5732937" cy="3657599"/>
          </a:xfrm>
          <a:prstGeom prst="rect">
            <a:avLst/>
          </a:prstGeom>
        </p:spPr>
      </p:pic>
    </p:spTree>
    <p:extLst>
      <p:ext uri="{BB962C8B-B14F-4D97-AF65-F5344CB8AC3E}">
        <p14:creationId xmlns:p14="http://schemas.microsoft.com/office/powerpoint/2010/main" val="25664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season</a:t>
            </a:r>
          </a:p>
        </p:txBody>
      </p:sp>
      <p:sp>
        <p:nvSpPr>
          <p:cNvPr id="3" name="Content Placeholder 2"/>
          <p:cNvSpPr>
            <a:spLocks noGrp="1"/>
          </p:cNvSpPr>
          <p:nvPr>
            <p:ph idx="1"/>
          </p:nvPr>
        </p:nvSpPr>
        <p:spPr>
          <a:xfrm>
            <a:off x="1293812" y="1676400"/>
            <a:ext cx="8610600" cy="5029200"/>
          </a:xfrm>
        </p:spPr>
        <p:txBody>
          <a:bodyPr>
            <a:normAutofit lnSpcReduction="10000"/>
          </a:bodyPr>
          <a:lstStyle/>
          <a:p>
            <a:r>
              <a:rPr lang="en-US" dirty="0"/>
              <a:t>Parents’ Meeting</a:t>
            </a:r>
          </a:p>
          <a:p>
            <a:pPr lvl="1"/>
            <a:r>
              <a:rPr lang="en-US" dirty="0"/>
              <a:t>Set Expectations</a:t>
            </a:r>
          </a:p>
          <a:p>
            <a:pPr lvl="1"/>
            <a:r>
              <a:rPr lang="en-US" dirty="0"/>
              <a:t>Involve every parent</a:t>
            </a:r>
          </a:p>
          <a:p>
            <a:pPr lvl="1"/>
            <a:r>
              <a:rPr lang="en-US" dirty="0"/>
              <a:t>Checklist of required forms etc.</a:t>
            </a:r>
          </a:p>
          <a:p>
            <a:pPr lvl="1"/>
            <a:r>
              <a:rPr lang="en-US" dirty="0"/>
              <a:t>Happy to support you at your parents meeting</a:t>
            </a:r>
          </a:p>
          <a:p>
            <a:pPr lvl="1"/>
            <a:r>
              <a:rPr lang="en-US" dirty="0"/>
              <a:t>Volunteers, Volunteers, Volunteers – make a sign-up sheet for all of the volunteer jobs and take to the meeting</a:t>
            </a:r>
          </a:p>
          <a:p>
            <a:r>
              <a:rPr lang="en-US" dirty="0"/>
              <a:t>Coaches Meeting</a:t>
            </a:r>
          </a:p>
          <a:p>
            <a:pPr lvl="1"/>
            <a:r>
              <a:rPr lang="en-US" dirty="0"/>
              <a:t>Plan a separate meeting (coffee) with your staff</a:t>
            </a:r>
          </a:p>
          <a:p>
            <a:pPr lvl="1"/>
            <a:r>
              <a:rPr lang="en-US" dirty="0"/>
              <a:t>Get in sync on what, and how, you will be doing during the season</a:t>
            </a:r>
          </a:p>
          <a:p>
            <a:r>
              <a:rPr lang="en-US" dirty="0"/>
              <a:t>Communication Plan</a:t>
            </a:r>
          </a:p>
          <a:p>
            <a:pPr lvl="1"/>
            <a:r>
              <a:rPr lang="en-US" dirty="0"/>
              <a:t>Weekly update e-mail </a:t>
            </a:r>
          </a:p>
          <a:p>
            <a:pPr lvl="1"/>
            <a:r>
              <a:rPr lang="en-US" dirty="0"/>
              <a:t>Group SMS and/or e-mail list to communicate last minute changes (due to rainouts, etc.)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476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Practices</a:t>
            </a:r>
          </a:p>
        </p:txBody>
      </p:sp>
      <p:sp>
        <p:nvSpPr>
          <p:cNvPr id="3" name="Content Placeholder 2"/>
          <p:cNvSpPr>
            <a:spLocks noGrp="1"/>
          </p:cNvSpPr>
          <p:nvPr>
            <p:ph idx="1"/>
          </p:nvPr>
        </p:nvSpPr>
        <p:spPr>
          <a:xfrm>
            <a:off x="1522412" y="1752600"/>
            <a:ext cx="9144000" cy="4876800"/>
          </a:xfrm>
        </p:spPr>
        <p:txBody>
          <a:bodyPr>
            <a:normAutofit fontScale="85000" lnSpcReduction="20000"/>
          </a:bodyPr>
          <a:lstStyle/>
          <a:p>
            <a:r>
              <a:rPr lang="en-US" dirty="0"/>
              <a:t>Focus on the basic techniques early in season:  1) Throwing  2) Catching  3) Hitting</a:t>
            </a:r>
          </a:p>
          <a:p>
            <a:r>
              <a:rPr lang="en-US" dirty="0"/>
              <a:t>Have a practice plan!</a:t>
            </a:r>
          </a:p>
          <a:p>
            <a:pPr lvl="1"/>
            <a:r>
              <a:rPr lang="en-US" dirty="0"/>
              <a:t>Doesn’t have to be elaborate, rigid, or complicated</a:t>
            </a:r>
          </a:p>
          <a:p>
            <a:pPr lvl="1"/>
            <a:r>
              <a:rPr lang="en-US" dirty="0"/>
              <a:t>Share with assistants </a:t>
            </a:r>
            <a:r>
              <a:rPr lang="en-US" dirty="0">
                <a:solidFill>
                  <a:srgbClr val="00B0F0"/>
                </a:solidFill>
              </a:rPr>
              <a:t>BEFORE</a:t>
            </a:r>
            <a:r>
              <a:rPr lang="en-US" dirty="0"/>
              <a:t> practice so that they know how they can help you in setting up drills to save time in transition.</a:t>
            </a:r>
          </a:p>
          <a:p>
            <a:pPr lvl="1"/>
            <a:r>
              <a:rPr lang="en-US" dirty="0"/>
              <a:t>Sample practice plans available on the web or through NLLL</a:t>
            </a:r>
          </a:p>
          <a:p>
            <a:r>
              <a:rPr lang="en-US" dirty="0"/>
              <a:t>Demand on-time arrival; end on-time</a:t>
            </a:r>
          </a:p>
          <a:p>
            <a:pPr lvl="1"/>
            <a:r>
              <a:rPr lang="en-US" dirty="0"/>
              <a:t>Arrive before with time to get ready.  </a:t>
            </a:r>
            <a:br>
              <a:rPr lang="en-US" dirty="0"/>
            </a:br>
            <a:r>
              <a:rPr lang="en-US" dirty="0"/>
              <a:t>Idea: ”early bonus” wiffle ball hitting incents players and parents to show up early</a:t>
            </a:r>
          </a:p>
          <a:p>
            <a:pPr lvl="1"/>
            <a:r>
              <a:rPr lang="en-US" dirty="0"/>
              <a:t>Start practice on time with the players who are there:  Late arrivers need to warm up on their own before they can join</a:t>
            </a:r>
          </a:p>
          <a:p>
            <a:r>
              <a:rPr lang="en-US" dirty="0"/>
              <a:t>Minimize chaos and wasted time by managing the spacing of the kids</a:t>
            </a:r>
          </a:p>
          <a:p>
            <a:pPr lvl="1"/>
            <a:r>
              <a:rPr lang="en-US" dirty="0"/>
              <a:t>Use cones or carpet “bases” </a:t>
            </a:r>
          </a:p>
          <a:p>
            <a:r>
              <a:rPr lang="en-US" dirty="0"/>
              <a:t>Set game expectations for how you play by how you practice</a:t>
            </a:r>
          </a:p>
          <a:p>
            <a:pPr lvl="1"/>
            <a:r>
              <a:rPr lang="en-US" dirty="0"/>
              <a:t>Routine</a:t>
            </a:r>
          </a:p>
          <a:p>
            <a:pPr lvl="1"/>
            <a:r>
              <a:rPr lang="en-US" dirty="0"/>
              <a:t>Drills vs skills</a:t>
            </a:r>
          </a:p>
          <a:p>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140603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826" y="228600"/>
            <a:ext cx="9143998" cy="1020762"/>
          </a:xfrm>
        </p:spPr>
        <p:txBody>
          <a:bodyPr/>
          <a:lstStyle/>
          <a:p>
            <a:r>
              <a:rPr lang="en-US" dirty="0"/>
              <a:t>Hitting Cage Sessions</a:t>
            </a:r>
          </a:p>
        </p:txBody>
      </p:sp>
      <p:sp>
        <p:nvSpPr>
          <p:cNvPr id="3" name="Content Placeholder 2"/>
          <p:cNvSpPr>
            <a:spLocks noGrp="1"/>
          </p:cNvSpPr>
          <p:nvPr>
            <p:ph idx="1"/>
          </p:nvPr>
        </p:nvSpPr>
        <p:spPr>
          <a:xfrm>
            <a:off x="1820181" y="1828800"/>
            <a:ext cx="9144000" cy="4267200"/>
          </a:xfrm>
        </p:spPr>
        <p:txBody>
          <a:bodyPr>
            <a:noAutofit/>
          </a:bodyPr>
          <a:lstStyle/>
          <a:p>
            <a:r>
              <a:rPr lang="en-US" dirty="0"/>
              <a:t>Northshore Sports Complex</a:t>
            </a:r>
          </a:p>
          <a:p>
            <a:pPr marL="274320" lvl="1" indent="0">
              <a:buNone/>
            </a:pPr>
            <a:r>
              <a:rPr lang="en-US" dirty="0"/>
              <a:t>14220  NE 193rd Place</a:t>
            </a:r>
          </a:p>
          <a:p>
            <a:pPr marL="274320" lvl="1" indent="0">
              <a:buNone/>
            </a:pPr>
            <a:r>
              <a:rPr lang="en-US" dirty="0"/>
              <a:t>Woodinville, WA  98072</a:t>
            </a:r>
          </a:p>
          <a:p>
            <a:pPr marL="274320" lvl="1" indent="0">
              <a:buNone/>
            </a:pPr>
            <a:r>
              <a:rPr lang="en-US" dirty="0"/>
              <a:t> (425) 485-3238</a:t>
            </a:r>
          </a:p>
          <a:p>
            <a:pPr marL="274320" lvl="1" indent="0">
              <a:buNone/>
            </a:pPr>
            <a:r>
              <a:rPr lang="en-US" dirty="0">
                <a:hlinkClick r:id="rId3"/>
              </a:rPr>
              <a:t>nsc9@frontier.com</a:t>
            </a:r>
            <a:endParaRPr lang="en-US" dirty="0"/>
          </a:p>
          <a:p>
            <a:r>
              <a:rPr lang="en-US" dirty="0"/>
              <a:t>Tom’s Barn </a:t>
            </a:r>
            <a:r>
              <a:rPr lang="en-US" sz="1600" dirty="0"/>
              <a:t>(Sunday mornings until 3/31)</a:t>
            </a:r>
            <a:endParaRPr lang="en-US" dirty="0"/>
          </a:p>
          <a:p>
            <a:pPr marL="274320" lvl="1" indent="0">
              <a:buNone/>
            </a:pPr>
            <a:r>
              <a:rPr lang="en-US" dirty="0"/>
              <a:t>24211 47th Ave SE </a:t>
            </a:r>
          </a:p>
          <a:p>
            <a:pPr marL="274320" lvl="1" indent="0">
              <a:buNone/>
            </a:pPr>
            <a:r>
              <a:rPr lang="en-US" dirty="0"/>
              <a:t>Woodinville, WA 98072</a:t>
            </a:r>
          </a:p>
          <a:p>
            <a:pPr marL="274320" lvl="1" indent="0">
              <a:buNone/>
            </a:pPr>
            <a:r>
              <a:rPr lang="en-US" dirty="0"/>
              <a:t>Contact: NLLL President</a:t>
            </a:r>
          </a:p>
          <a:p>
            <a:r>
              <a:rPr lang="en-US" dirty="0"/>
              <a:t>Rijo Athletics</a:t>
            </a:r>
          </a:p>
          <a:p>
            <a:pPr marL="274320" lvl="1" indent="0">
              <a:buNone/>
            </a:pPr>
            <a:r>
              <a:rPr lang="en-US" dirty="0"/>
              <a:t>22620 State Route 9 SE</a:t>
            </a:r>
          </a:p>
          <a:p>
            <a:pPr marL="274320" lvl="1" indent="0">
              <a:buNone/>
            </a:pPr>
            <a:r>
              <a:rPr lang="en-US" dirty="0"/>
              <a:t> Woodinville, WA 98072</a:t>
            </a:r>
          </a:p>
          <a:p>
            <a:pPr marL="274320" lvl="1" indent="0">
              <a:buNone/>
            </a:pPr>
            <a:r>
              <a:rPr lang="en-US" dirty="0"/>
              <a:t> (425) 486-4878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aphicFrame>
        <p:nvGraphicFramePr>
          <p:cNvPr id="6" name="Content Placeholder 3" descr="Vertical Bullet List" title="SmartArt"/>
          <p:cNvGraphicFramePr>
            <a:graphicFrameLocks/>
          </p:cNvGraphicFramePr>
          <p:nvPr>
            <p:extLst>
              <p:ext uri="{D42A27DB-BD31-4B8C-83A1-F6EECF244321}">
                <p14:modId xmlns:p14="http://schemas.microsoft.com/office/powerpoint/2010/main" val="864226241"/>
              </p:ext>
            </p:extLst>
          </p:nvPr>
        </p:nvGraphicFramePr>
        <p:xfrm>
          <a:off x="6246812" y="1752600"/>
          <a:ext cx="5257800" cy="4735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1762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555193" y="1554017"/>
            <a:ext cx="9144000" cy="4267200"/>
          </a:xfrm>
        </p:spPr>
        <p:txBody>
          <a:bodyPr>
            <a:normAutofit lnSpcReduction="10000"/>
          </a:bodyPr>
          <a:lstStyle/>
          <a:p>
            <a:r>
              <a:rPr lang="en-US" dirty="0">
                <a:hlinkClick r:id="rId3"/>
              </a:rPr>
              <a:t>www.northlakell.org</a:t>
            </a:r>
            <a:r>
              <a:rPr lang="en-US" dirty="0"/>
              <a:t> </a:t>
            </a:r>
          </a:p>
          <a:p>
            <a:r>
              <a:rPr lang="en-US" dirty="0"/>
              <a:t>NLLL Board and Coaches</a:t>
            </a:r>
          </a:p>
          <a:p>
            <a:pPr lvl="1"/>
            <a:r>
              <a:rPr lang="en-US" dirty="0"/>
              <a:t>Players Agent is there to resolve parent/player issues</a:t>
            </a:r>
          </a:p>
          <a:p>
            <a:pPr lvl="1"/>
            <a:r>
              <a:rPr lang="en-US" dirty="0"/>
              <a:t>Coaches Coordinator, VPs, and President can consult on game play questions</a:t>
            </a:r>
          </a:p>
          <a:p>
            <a:r>
              <a:rPr lang="en-US" dirty="0">
                <a:hlinkClick r:id="rId4"/>
              </a:rPr>
              <a:t>https://www.littleleague.org/play-little-league/tee-ball/</a:t>
            </a:r>
          </a:p>
          <a:p>
            <a:r>
              <a:rPr lang="en-US" dirty="0">
                <a:hlinkClick r:id="rId4"/>
              </a:rPr>
              <a:t>https://www.littleleague.org/play-little-league/coach-pitch/</a:t>
            </a:r>
          </a:p>
          <a:p>
            <a:r>
              <a:rPr lang="en-US" dirty="0">
                <a:hlinkClick r:id="rId5"/>
              </a:rPr>
              <a:t>http://www.littleleagueconnect.org</a:t>
            </a:r>
            <a:endParaRPr lang="en-US" dirty="0"/>
          </a:p>
          <a:p>
            <a:r>
              <a:rPr lang="en-US" dirty="0">
                <a:hlinkClick r:id="rId6"/>
              </a:rPr>
              <a:t>http://www.gamechanger.io</a:t>
            </a:r>
            <a:r>
              <a:rPr lang="en-US" dirty="0"/>
              <a:t> </a:t>
            </a:r>
          </a:p>
          <a:p>
            <a:r>
              <a:rPr lang="en-US" dirty="0"/>
              <a:t>Big Al Baseball:  </a:t>
            </a:r>
            <a:r>
              <a:rPr lang="en-US" dirty="0">
                <a:hlinkClick r:id="rId7" tooltip="Big Al Baseball Website"/>
              </a:rPr>
              <a:t>www.bigalbaseball.com</a:t>
            </a:r>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5" name="Picture 4"/>
          <p:cNvPicPr>
            <a:picLocks noChangeAspect="1"/>
          </p:cNvPicPr>
          <p:nvPr/>
        </p:nvPicPr>
        <p:blipFill>
          <a:blip r:embed="rId9"/>
          <a:stretch>
            <a:fillRect/>
          </a:stretch>
        </p:blipFill>
        <p:spPr>
          <a:xfrm>
            <a:off x="441772" y="5687010"/>
            <a:ext cx="2365592" cy="952381"/>
          </a:xfrm>
          <a:prstGeom prst="rect">
            <a:avLst/>
          </a:prstGeom>
        </p:spPr>
      </p:pic>
      <p:pic>
        <p:nvPicPr>
          <p:cNvPr id="6" name="Picture 5"/>
          <p:cNvPicPr>
            <a:picLocks noChangeAspect="1"/>
          </p:cNvPicPr>
          <p:nvPr/>
        </p:nvPicPr>
        <p:blipFill>
          <a:blip r:embed="rId10"/>
          <a:stretch>
            <a:fillRect/>
          </a:stretch>
        </p:blipFill>
        <p:spPr>
          <a:xfrm>
            <a:off x="3142032" y="5687010"/>
            <a:ext cx="5904762" cy="952381"/>
          </a:xfrm>
          <a:prstGeom prst="rect">
            <a:avLst/>
          </a:prstGeom>
        </p:spPr>
      </p:pic>
      <p:pic>
        <p:nvPicPr>
          <p:cNvPr id="7" name="Picture 6"/>
          <p:cNvPicPr>
            <a:picLocks noChangeAspect="1"/>
          </p:cNvPicPr>
          <p:nvPr/>
        </p:nvPicPr>
        <p:blipFill>
          <a:blip r:embed="rId11"/>
          <a:stretch>
            <a:fillRect/>
          </a:stretch>
        </p:blipFill>
        <p:spPr>
          <a:xfrm>
            <a:off x="9381462" y="5687010"/>
            <a:ext cx="2456430" cy="952381"/>
          </a:xfrm>
          <a:prstGeom prst="rect">
            <a:avLst/>
          </a:prstGeom>
        </p:spPr>
      </p:pic>
      <p:grpSp>
        <p:nvGrpSpPr>
          <p:cNvPr id="8" name="frame"/>
          <p:cNvGrpSpPr/>
          <p:nvPr/>
        </p:nvGrpSpPr>
        <p:grpSpPr bwMode="invGray">
          <a:xfrm flipH="1">
            <a:off x="188912" y="5638800"/>
            <a:ext cx="11849100" cy="1066800"/>
            <a:chOff x="4417839" y="1630821"/>
            <a:chExt cx="6291028" cy="4575885"/>
          </a:xfrm>
        </p:grpSpPr>
        <p:grpSp>
          <p:nvGrpSpPr>
            <p:cNvPr id="9" name="Group 8"/>
            <p:cNvGrpSpPr/>
            <p:nvPr/>
          </p:nvGrpSpPr>
          <p:grpSpPr bwMode="invGray">
            <a:xfrm>
              <a:off x="5414491" y="1630821"/>
              <a:ext cx="5294376" cy="4114800"/>
              <a:chOff x="3310555" y="716546"/>
              <a:chExt cx="5294376" cy="4114800"/>
            </a:xfrm>
          </p:grpSpPr>
          <p:grpSp>
            <p:nvGrpSpPr>
              <p:cNvPr id="161" name="Group 160"/>
              <p:cNvGrpSpPr/>
              <p:nvPr/>
            </p:nvGrpSpPr>
            <p:grpSpPr bwMode="invGray">
              <a:xfrm flipH="1">
                <a:off x="3310555" y="737968"/>
                <a:ext cx="5294376" cy="54864"/>
                <a:chOff x="1522413" y="1514475"/>
                <a:chExt cx="10569575" cy="64008"/>
              </a:xfrm>
              <a:solidFill>
                <a:schemeClr val="accent1"/>
              </a:solidFill>
            </p:grpSpPr>
            <p:sp>
              <p:nvSpPr>
                <p:cNvPr id="237" name="Freeform 23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23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2" name="Group 161"/>
              <p:cNvGrpSpPr/>
              <p:nvPr/>
            </p:nvGrpSpPr>
            <p:grpSpPr bwMode="invGray">
              <a:xfrm rot="16200000" flipH="1">
                <a:off x="6492229" y="2755658"/>
                <a:ext cx="4114800" cy="36576"/>
                <a:chOff x="1522413" y="1514475"/>
                <a:chExt cx="10569575" cy="64008"/>
              </a:xfrm>
              <a:solidFill>
                <a:schemeClr val="accent1"/>
              </a:solidFill>
            </p:grpSpPr>
            <p:sp>
              <p:nvSpPr>
                <p:cNvPr id="163" name="Freeform 16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10" name="Group 9"/>
            <p:cNvGrpSpPr/>
            <p:nvPr/>
          </p:nvGrpSpPr>
          <p:grpSpPr bwMode="invGray">
            <a:xfrm rot="10800000">
              <a:off x="4417839" y="2091906"/>
              <a:ext cx="5294376" cy="4114800"/>
              <a:chOff x="3310555" y="716546"/>
              <a:chExt cx="5294376" cy="4114800"/>
            </a:xfrm>
          </p:grpSpPr>
          <p:grpSp>
            <p:nvGrpSpPr>
              <p:cNvPr id="11" name="Group 10"/>
              <p:cNvGrpSpPr/>
              <p:nvPr/>
            </p:nvGrpSpPr>
            <p:grpSpPr bwMode="invGray">
              <a:xfrm flipH="1">
                <a:off x="3310555" y="737968"/>
                <a:ext cx="5294376" cy="54864"/>
                <a:chOff x="1522413" y="1514475"/>
                <a:chExt cx="10569575" cy="64008"/>
              </a:xfrm>
              <a:solidFill>
                <a:schemeClr val="accent1"/>
              </a:solidFill>
            </p:grpSpPr>
            <p:sp>
              <p:nvSpPr>
                <p:cNvPr id="87" name="Freeform 8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8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2" name="Group 11"/>
              <p:cNvGrpSpPr/>
              <p:nvPr/>
            </p:nvGrpSpPr>
            <p:grpSpPr bwMode="invGray">
              <a:xfrm rot="16200000" flipH="1">
                <a:off x="6492229" y="2755658"/>
                <a:ext cx="4114800" cy="36576"/>
                <a:chOff x="1522413" y="1514475"/>
                <a:chExt cx="10569575" cy="64008"/>
              </a:xfrm>
              <a:solidFill>
                <a:schemeClr val="accent1"/>
              </a:solidFill>
            </p:grpSpPr>
            <p:sp>
              <p:nvSpPr>
                <p:cNvPr id="13" name="Freeform 1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1" name="Picture 3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7184" y="3238047"/>
            <a:ext cx="1447800" cy="1057275"/>
          </a:xfrm>
          <a:prstGeom prst="rect">
            <a:avLst/>
          </a:prstGeom>
        </p:spPr>
      </p:pic>
      <p:pic>
        <p:nvPicPr>
          <p:cNvPr id="312" name="Picture 311"/>
          <p:cNvPicPr>
            <a:picLocks noChangeAspect="1"/>
          </p:cNvPicPr>
          <p:nvPr/>
        </p:nvPicPr>
        <p:blipFill>
          <a:blip r:embed="rId13"/>
          <a:stretch>
            <a:fillRect/>
          </a:stretch>
        </p:blipFill>
        <p:spPr>
          <a:xfrm>
            <a:off x="10581421" y="4711103"/>
            <a:ext cx="1356203" cy="681509"/>
          </a:xfrm>
          <a:prstGeom prst="rect">
            <a:avLst/>
          </a:prstGeom>
        </p:spPr>
      </p:pic>
      <p:pic>
        <p:nvPicPr>
          <p:cNvPr id="313" name="Picture 312"/>
          <p:cNvPicPr>
            <a:picLocks noChangeAspect="1"/>
          </p:cNvPicPr>
          <p:nvPr/>
        </p:nvPicPr>
        <p:blipFill>
          <a:blip r:embed="rId14"/>
          <a:stretch>
            <a:fillRect/>
          </a:stretch>
        </p:blipFill>
        <p:spPr>
          <a:xfrm>
            <a:off x="7489394" y="4182957"/>
            <a:ext cx="2881115" cy="681554"/>
          </a:xfrm>
          <a:prstGeom prst="rect">
            <a:avLst/>
          </a:prstGeom>
        </p:spPr>
      </p:pic>
    </p:spTree>
    <p:extLst>
      <p:ext uri="{BB962C8B-B14F-4D97-AF65-F5344CB8AC3E}">
        <p14:creationId xmlns:p14="http://schemas.microsoft.com/office/powerpoint/2010/main" val="43072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2522</Words>
  <Application>Microsoft Office PowerPoint</Application>
  <PresentationFormat>Custom</PresentationFormat>
  <Paragraphs>376</Paragraphs>
  <Slides>27</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Calibri Light</vt:lpstr>
      <vt:lpstr>Consolas</vt:lpstr>
      <vt:lpstr>Corbel</vt:lpstr>
      <vt:lpstr>Courier New</vt:lpstr>
      <vt:lpstr>Times New Roman</vt:lpstr>
      <vt:lpstr>Wingdings</vt:lpstr>
      <vt:lpstr>Chalkboard 16x9</vt:lpstr>
      <vt:lpstr>Custom Design</vt:lpstr>
      <vt:lpstr>1_Chalkboard 16x9</vt:lpstr>
      <vt:lpstr>Coaches Meetings</vt:lpstr>
      <vt:lpstr>Agenda</vt:lpstr>
      <vt:lpstr>PowerPoint Presentation</vt:lpstr>
      <vt:lpstr>So you’re going to coach a team…</vt:lpstr>
      <vt:lpstr>Forms</vt:lpstr>
      <vt:lpstr>Starting the season</vt:lpstr>
      <vt:lpstr>Practices</vt:lpstr>
      <vt:lpstr>Hitting Cage Sessions</vt:lpstr>
      <vt:lpstr>Resources</vt:lpstr>
      <vt:lpstr>Coaches Corner: Planning Tools</vt:lpstr>
      <vt:lpstr>Game Play - Rookie</vt:lpstr>
      <vt:lpstr>Field Prep – Mark Madigan markio506@gmail.com </vt:lpstr>
      <vt:lpstr>Field Prep Do’s and Don’ts</vt:lpstr>
      <vt:lpstr>Important Numbers</vt:lpstr>
      <vt:lpstr>Field Setup—Bastyr and Forsgren</vt:lpstr>
      <vt:lpstr>Field Prep</vt:lpstr>
      <vt:lpstr>Post-Game Mat Drag  (Bastyr)</vt:lpstr>
      <vt:lpstr>Scheduling – Mandie Neher</vt:lpstr>
      <vt:lpstr>Safety – Debbie Hogge sdhogge1@gmail.com</vt:lpstr>
      <vt:lpstr>Safety</vt:lpstr>
      <vt:lpstr>Safety</vt:lpstr>
      <vt:lpstr>Fundraising/Sponsorship</vt:lpstr>
      <vt:lpstr>Little League Days at T-Mobile Park!</vt:lpstr>
      <vt:lpstr>Concession Stand at Bastyr  Concessions@northlakell.org </vt:lpstr>
      <vt:lpstr>Equipment List – Chris Scott</vt:lpstr>
      <vt:lpstr>Handouts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2013-02-25T05:23:54Z</dcterms:created>
  <dcterms:modified xsi:type="dcterms:W3CDTF">2019-03-03T20:28:10Z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y fmtid="{D5CDD505-2E9C-101B-9397-08002B2CF9AE}" pid="3" name="MSIP_Label_f42aa342-8706-4288-bd11-ebb85995028c_Enabled">
    <vt:lpwstr>True</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AssignedBy">
    <vt:lpwstr>coreyh@microsoft.com</vt:lpwstr>
  </property>
  <property fmtid="{D5CDD505-2E9C-101B-9397-08002B2CF9AE}" pid="6" name="MSIP_Label_f42aa342-8706-4288-bd11-ebb85995028c_DateCreated">
    <vt:lpwstr>2017-02-26T15:13:57.0256051-08:00</vt:lpwstr>
  </property>
  <property fmtid="{D5CDD505-2E9C-101B-9397-08002B2CF9AE}" pid="7" name="MSIP_Label_f42aa342-8706-4288-bd11-ebb85995028c_Name">
    <vt:lpwstr>General</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